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3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69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992" y="-29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500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A4474-E89D-450B-BCB7-AA1E468DDB30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034BC-6F5C-490D-B3CA-5EDC4FFCF51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3041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2560638" y="1143000"/>
            <a:ext cx="1736725" cy="3086100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7034BC-6F5C-490D-B3CA-5EDC4FFCF51C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9080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C8B6-21C2-4E64-BDD5-A17D1AA8C27E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72AC-F566-4EEA-A41B-10EB2389AA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951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C8B6-21C2-4E64-BDD5-A17D1AA8C27E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72AC-F566-4EEA-A41B-10EB2389AA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155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C8B6-21C2-4E64-BDD5-A17D1AA8C27E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72AC-F566-4EEA-A41B-10EB2389AA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511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C8B6-21C2-4E64-BDD5-A17D1AA8C27E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72AC-F566-4EEA-A41B-10EB2389AA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364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C8B6-21C2-4E64-BDD5-A17D1AA8C27E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72AC-F566-4EEA-A41B-10EB2389AA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501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C8B6-21C2-4E64-BDD5-A17D1AA8C27E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72AC-F566-4EEA-A41B-10EB2389AA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7126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C8B6-21C2-4E64-BDD5-A17D1AA8C27E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72AC-F566-4EEA-A41B-10EB2389AA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5414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C8B6-21C2-4E64-BDD5-A17D1AA8C27E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72AC-F566-4EEA-A41B-10EB2389AA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6903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C8B6-21C2-4E64-BDD5-A17D1AA8C27E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72AC-F566-4EEA-A41B-10EB2389AA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6539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C8B6-21C2-4E64-BDD5-A17D1AA8C27E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72AC-F566-4EEA-A41B-10EB2389AA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5305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C8B6-21C2-4E64-BDD5-A17D1AA8C27E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F72AC-F566-4EEA-A41B-10EB2389AA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678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52C8B6-21C2-4E64-BDD5-A17D1AA8C27E}" type="datetimeFigureOut">
              <a:rPr lang="sv-SE" smtClean="0"/>
              <a:t>2025-04-24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1F72AC-F566-4EEA-A41B-10EB2389AA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7535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ruforsorjningen.s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ktangel: rundade hörn 39">
            <a:extLst>
              <a:ext uri="{FF2B5EF4-FFF2-40B4-BE49-F238E27FC236}">
                <a16:creationId xmlns:a16="http://schemas.microsoft.com/office/drawing/2014/main" id="{46A92F23-2A4A-4B64-E48A-910C3F88635F}"/>
              </a:ext>
            </a:extLst>
          </p:cNvPr>
          <p:cNvSpPr/>
          <p:nvPr/>
        </p:nvSpPr>
        <p:spPr>
          <a:xfrm>
            <a:off x="376283" y="4657930"/>
            <a:ext cx="7321312" cy="1872266"/>
          </a:xfrm>
          <a:prstGeom prst="roundRect">
            <a:avLst/>
          </a:prstGeom>
          <a:solidFill>
            <a:srgbClr val="163E6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4" name="Rektangel: rundade hörn 33">
            <a:extLst>
              <a:ext uri="{FF2B5EF4-FFF2-40B4-BE49-F238E27FC236}">
                <a16:creationId xmlns:a16="http://schemas.microsoft.com/office/drawing/2014/main" id="{C767704C-21EE-29FE-3F01-F19CCCF62DCC}"/>
              </a:ext>
            </a:extLst>
          </p:cNvPr>
          <p:cNvSpPr/>
          <p:nvPr/>
        </p:nvSpPr>
        <p:spPr>
          <a:xfrm>
            <a:off x="354058" y="2547483"/>
            <a:ext cx="7224347" cy="1872266"/>
          </a:xfrm>
          <a:prstGeom prst="roundRect">
            <a:avLst/>
          </a:prstGeom>
          <a:solidFill>
            <a:srgbClr val="163E6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DADD5B97-B290-D24A-0CF7-379C0DEFFC31}"/>
              </a:ext>
            </a:extLst>
          </p:cNvPr>
          <p:cNvSpPr txBox="1"/>
          <p:nvPr/>
        </p:nvSpPr>
        <p:spPr>
          <a:xfrm>
            <a:off x="796925" y="494784"/>
            <a:ext cx="5473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venir Next LT Pro" panose="020B0504020202020204" pitchFamily="34" charset="0"/>
              </a:rPr>
              <a:t>Så skriver du en synpunkt på upphandlade artiklar inom Varuförsörjningen</a:t>
            </a:r>
          </a:p>
        </p:txBody>
      </p:sp>
      <p:sp>
        <p:nvSpPr>
          <p:cNvPr id="13" name="Frihandsfigur: Form 12">
            <a:extLst>
              <a:ext uri="{FF2B5EF4-FFF2-40B4-BE49-F238E27FC236}">
                <a16:creationId xmlns:a16="http://schemas.microsoft.com/office/drawing/2014/main" id="{38ADD7DB-6C90-9E58-8A9F-3D544164733D}"/>
              </a:ext>
            </a:extLst>
          </p:cNvPr>
          <p:cNvSpPr/>
          <p:nvPr/>
        </p:nvSpPr>
        <p:spPr>
          <a:xfrm>
            <a:off x="257093" y="2809395"/>
            <a:ext cx="555685" cy="1179173"/>
          </a:xfrm>
          <a:custGeom>
            <a:avLst/>
            <a:gdLst>
              <a:gd name="connsiteX0" fmla="*/ 76572 w 98474"/>
              <a:gd name="connsiteY0" fmla="*/ 320833 h 320832"/>
              <a:gd name="connsiteX1" fmla="*/ 76572 w 98474"/>
              <a:gd name="connsiteY1" fmla="*/ 30919 h 320832"/>
              <a:gd name="connsiteX2" fmla="*/ 76415 w 98474"/>
              <a:gd name="connsiteY2" fmla="*/ 30846 h 320832"/>
              <a:gd name="connsiteX3" fmla="*/ 71072 w 98474"/>
              <a:gd name="connsiteY3" fmla="*/ 35473 h 320832"/>
              <a:gd name="connsiteX4" fmla="*/ 53909 w 98474"/>
              <a:gd name="connsiteY4" fmla="*/ 48118 h 320832"/>
              <a:gd name="connsiteX5" fmla="*/ 34263 w 98474"/>
              <a:gd name="connsiteY5" fmla="*/ 59708 h 320832"/>
              <a:gd name="connsiteX6" fmla="*/ 14213 w 98474"/>
              <a:gd name="connsiteY6" fmla="*/ 69400 h 320832"/>
              <a:gd name="connsiteX7" fmla="*/ 0 w 98474"/>
              <a:gd name="connsiteY7" fmla="*/ 75028 h 320832"/>
              <a:gd name="connsiteX8" fmla="*/ 0 w 98474"/>
              <a:gd name="connsiteY8" fmla="*/ 56908 h 320832"/>
              <a:gd name="connsiteX9" fmla="*/ 48759 w 98474"/>
              <a:gd name="connsiteY9" fmla="*/ 33998 h 320832"/>
              <a:gd name="connsiteX10" fmla="*/ 95051 w 98474"/>
              <a:gd name="connsiteY10" fmla="*/ 0 h 320832"/>
              <a:gd name="connsiteX11" fmla="*/ 98474 w 98474"/>
              <a:gd name="connsiteY11" fmla="*/ 177 h 320832"/>
              <a:gd name="connsiteX12" fmla="*/ 98474 w 98474"/>
              <a:gd name="connsiteY12" fmla="*/ 320833 h 32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474" h="320832">
                <a:moveTo>
                  <a:pt x="76572" y="320833"/>
                </a:moveTo>
                <a:lnTo>
                  <a:pt x="76572" y="30919"/>
                </a:lnTo>
                <a:cubicBezTo>
                  <a:pt x="76572" y="30807"/>
                  <a:pt x="76502" y="30773"/>
                  <a:pt x="76415" y="30846"/>
                </a:cubicBezTo>
                <a:lnTo>
                  <a:pt x="71072" y="35473"/>
                </a:lnTo>
                <a:cubicBezTo>
                  <a:pt x="65642" y="40069"/>
                  <a:pt x="59908" y="44294"/>
                  <a:pt x="53909" y="48118"/>
                </a:cubicBezTo>
                <a:cubicBezTo>
                  <a:pt x="47504" y="52239"/>
                  <a:pt x="40896" y="56137"/>
                  <a:pt x="34263" y="59708"/>
                </a:cubicBezTo>
                <a:cubicBezTo>
                  <a:pt x="27589" y="63298"/>
                  <a:pt x="20841" y="66554"/>
                  <a:pt x="14213" y="69400"/>
                </a:cubicBezTo>
                <a:cubicBezTo>
                  <a:pt x="9232" y="71531"/>
                  <a:pt x="4469" y="73419"/>
                  <a:pt x="0" y="75028"/>
                </a:cubicBezTo>
                <a:lnTo>
                  <a:pt x="0" y="56908"/>
                </a:lnTo>
                <a:cubicBezTo>
                  <a:pt x="17083" y="51178"/>
                  <a:pt x="33445" y="43490"/>
                  <a:pt x="48759" y="33998"/>
                </a:cubicBezTo>
                <a:cubicBezTo>
                  <a:pt x="65038" y="23867"/>
                  <a:pt x="80514" y="12502"/>
                  <a:pt x="95051" y="0"/>
                </a:cubicBezTo>
                <a:lnTo>
                  <a:pt x="98474" y="177"/>
                </a:lnTo>
                <a:lnTo>
                  <a:pt x="98474" y="320833"/>
                </a:lnTo>
                <a:close/>
              </a:path>
            </a:pathLst>
          </a:custGeom>
          <a:solidFill>
            <a:schemeClr val="bg1"/>
          </a:solidFill>
          <a:ln w="76200" cap="flat">
            <a:solidFill>
              <a:schemeClr val="bg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Stop">
              <a:avLst/>
            </a:prstTxWarp>
            <a:noAutofit/>
          </a:bodyPr>
          <a:lstStyle/>
          <a:p>
            <a:endParaRPr lang="sv-SE" b="1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11" name="Frihandsfigur: Form 10">
            <a:extLst>
              <a:ext uri="{FF2B5EF4-FFF2-40B4-BE49-F238E27FC236}">
                <a16:creationId xmlns:a16="http://schemas.microsoft.com/office/drawing/2014/main" id="{2B94F3D1-3140-728D-B808-C5CD62AB273E}"/>
              </a:ext>
            </a:extLst>
          </p:cNvPr>
          <p:cNvSpPr/>
          <p:nvPr/>
        </p:nvSpPr>
        <p:spPr>
          <a:xfrm>
            <a:off x="200003" y="2809395"/>
            <a:ext cx="574739" cy="1179173"/>
          </a:xfrm>
          <a:custGeom>
            <a:avLst/>
            <a:gdLst>
              <a:gd name="connsiteX0" fmla="*/ 76572 w 98474"/>
              <a:gd name="connsiteY0" fmla="*/ 320833 h 320832"/>
              <a:gd name="connsiteX1" fmla="*/ 76572 w 98474"/>
              <a:gd name="connsiteY1" fmla="*/ 30919 h 320832"/>
              <a:gd name="connsiteX2" fmla="*/ 76415 w 98474"/>
              <a:gd name="connsiteY2" fmla="*/ 30846 h 320832"/>
              <a:gd name="connsiteX3" fmla="*/ 71072 w 98474"/>
              <a:gd name="connsiteY3" fmla="*/ 35473 h 320832"/>
              <a:gd name="connsiteX4" fmla="*/ 53909 w 98474"/>
              <a:gd name="connsiteY4" fmla="*/ 48118 h 320832"/>
              <a:gd name="connsiteX5" fmla="*/ 34263 w 98474"/>
              <a:gd name="connsiteY5" fmla="*/ 59708 h 320832"/>
              <a:gd name="connsiteX6" fmla="*/ 14213 w 98474"/>
              <a:gd name="connsiteY6" fmla="*/ 69400 h 320832"/>
              <a:gd name="connsiteX7" fmla="*/ 0 w 98474"/>
              <a:gd name="connsiteY7" fmla="*/ 75028 h 320832"/>
              <a:gd name="connsiteX8" fmla="*/ 0 w 98474"/>
              <a:gd name="connsiteY8" fmla="*/ 56908 h 320832"/>
              <a:gd name="connsiteX9" fmla="*/ 48759 w 98474"/>
              <a:gd name="connsiteY9" fmla="*/ 33998 h 320832"/>
              <a:gd name="connsiteX10" fmla="*/ 95051 w 98474"/>
              <a:gd name="connsiteY10" fmla="*/ 0 h 320832"/>
              <a:gd name="connsiteX11" fmla="*/ 98474 w 98474"/>
              <a:gd name="connsiteY11" fmla="*/ 177 h 320832"/>
              <a:gd name="connsiteX12" fmla="*/ 98474 w 98474"/>
              <a:gd name="connsiteY12" fmla="*/ 320833 h 320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8474" h="320832">
                <a:moveTo>
                  <a:pt x="76572" y="320833"/>
                </a:moveTo>
                <a:lnTo>
                  <a:pt x="76572" y="30919"/>
                </a:lnTo>
                <a:cubicBezTo>
                  <a:pt x="76572" y="30807"/>
                  <a:pt x="76502" y="30773"/>
                  <a:pt x="76415" y="30846"/>
                </a:cubicBezTo>
                <a:lnTo>
                  <a:pt x="71072" y="35473"/>
                </a:lnTo>
                <a:cubicBezTo>
                  <a:pt x="65642" y="40069"/>
                  <a:pt x="59908" y="44294"/>
                  <a:pt x="53909" y="48118"/>
                </a:cubicBezTo>
                <a:cubicBezTo>
                  <a:pt x="47504" y="52239"/>
                  <a:pt x="40896" y="56137"/>
                  <a:pt x="34263" y="59708"/>
                </a:cubicBezTo>
                <a:cubicBezTo>
                  <a:pt x="27589" y="63298"/>
                  <a:pt x="20841" y="66554"/>
                  <a:pt x="14213" y="69400"/>
                </a:cubicBezTo>
                <a:cubicBezTo>
                  <a:pt x="9232" y="71531"/>
                  <a:pt x="4469" y="73419"/>
                  <a:pt x="0" y="75028"/>
                </a:cubicBezTo>
                <a:lnTo>
                  <a:pt x="0" y="56908"/>
                </a:lnTo>
                <a:cubicBezTo>
                  <a:pt x="17083" y="51178"/>
                  <a:pt x="33445" y="43490"/>
                  <a:pt x="48759" y="33998"/>
                </a:cubicBezTo>
                <a:cubicBezTo>
                  <a:pt x="65038" y="23867"/>
                  <a:pt x="80514" y="12502"/>
                  <a:pt x="95051" y="0"/>
                </a:cubicBezTo>
                <a:lnTo>
                  <a:pt x="98474" y="177"/>
                </a:lnTo>
                <a:lnTo>
                  <a:pt x="98474" y="320833"/>
                </a:lnTo>
                <a:close/>
              </a:path>
            </a:pathLst>
          </a:custGeom>
          <a:solidFill>
            <a:schemeClr val="tx2">
              <a:lumMod val="90000"/>
              <a:lumOff val="10000"/>
            </a:schemeClr>
          </a:solidFill>
          <a:ln w="9525" cap="flat">
            <a:solidFill>
              <a:schemeClr val="tx2">
                <a:lumMod val="90000"/>
                <a:lumOff val="1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Stop">
              <a:avLst/>
            </a:prstTxWarp>
            <a:noAutofit/>
          </a:bodyPr>
          <a:lstStyle/>
          <a:p>
            <a:endParaRPr lang="sv-SE" b="1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DBAFCC98-1195-6EDC-CBCB-0F2B01383F52}"/>
              </a:ext>
            </a:extLst>
          </p:cNvPr>
          <p:cNvSpPr txBox="1"/>
          <p:nvPr/>
        </p:nvSpPr>
        <p:spPr>
          <a:xfrm>
            <a:off x="984566" y="2705168"/>
            <a:ext cx="445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Beskriv problemet tydligt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854C82B1-CB52-F156-4693-3A972C03196A}"/>
              </a:ext>
            </a:extLst>
          </p:cNvPr>
          <p:cNvSpPr txBox="1"/>
          <p:nvPr/>
        </p:nvSpPr>
        <p:spPr>
          <a:xfrm>
            <a:off x="388553" y="1229339"/>
            <a:ext cx="6097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v-SE" sz="1200" dirty="0"/>
              <a:t>Att lämna tydliga och sakliga synpunkter på produkter vi använder i vården är viktigt. Dina erfarenheter hjälper våra upphandlare att ställa bättre krav på produkter – allt enligt Lagen om offentlig upphandling (LOU).</a:t>
            </a:r>
          </a:p>
          <a:p>
            <a:pPr algn="just"/>
            <a:endParaRPr lang="sv-SE" sz="1200" dirty="0"/>
          </a:p>
          <a:p>
            <a:pPr algn="just"/>
            <a:r>
              <a:rPr lang="sv-SE" sz="1200" dirty="0"/>
              <a:t>Här är några bra saker att tänka på när du formulerar en synpunkt på t.ex. handskar.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8810B747-6A6B-1CF2-2A72-815D5D489CD6}"/>
              </a:ext>
            </a:extLst>
          </p:cNvPr>
          <p:cNvSpPr txBox="1"/>
          <p:nvPr/>
        </p:nvSpPr>
        <p:spPr>
          <a:xfrm>
            <a:off x="1001327" y="3160978"/>
            <a:ext cx="54848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Undvik allmänna formuleringar. Skriv konkret vad som inte fungerar.</a:t>
            </a:r>
          </a:p>
          <a:p>
            <a:br>
              <a:rPr lang="sv-SE" sz="1200" dirty="0"/>
            </a:br>
            <a:r>
              <a:rPr lang="sv-SE" sz="1200" dirty="0"/>
              <a:t>❌ "Dålig kvalitet."</a:t>
            </a:r>
            <a:br>
              <a:rPr lang="sv-SE" sz="1200" dirty="0"/>
            </a:br>
            <a:r>
              <a:rPr lang="sv-SE" sz="1200" dirty="0"/>
              <a:t>✅ ”Handsken har dålig passform för oss som har långa fingrar."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6CE668AF-4377-C43D-ED9A-CCFDA704C8AF}"/>
              </a:ext>
            </a:extLst>
          </p:cNvPr>
          <p:cNvSpPr txBox="1"/>
          <p:nvPr/>
        </p:nvSpPr>
        <p:spPr>
          <a:xfrm>
            <a:off x="1144841" y="4759520"/>
            <a:ext cx="445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Förklara konsekvenserna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5A9A2312-CB75-D5E6-D94B-9FAA5C23B5A3}"/>
              </a:ext>
            </a:extLst>
          </p:cNvPr>
          <p:cNvSpPr txBox="1"/>
          <p:nvPr/>
        </p:nvSpPr>
        <p:spPr>
          <a:xfrm>
            <a:off x="1144841" y="5057391"/>
            <a:ext cx="54848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Hur påverkar problemet personalens arbete, patientsäkerheten eller arbetsmiljön?</a:t>
            </a:r>
          </a:p>
          <a:p>
            <a:br>
              <a:rPr lang="sv-SE" sz="1200" dirty="0"/>
            </a:br>
            <a:r>
              <a:rPr lang="sv-SE" sz="1200" dirty="0"/>
              <a:t>❌ ”Personalen vill inte använda”</a:t>
            </a:r>
            <a:br>
              <a:rPr lang="sv-SE" sz="1200" dirty="0"/>
            </a:br>
            <a:r>
              <a:rPr lang="sv-SE" sz="1200" dirty="0"/>
              <a:t>✅ "Detta gör att vi behöver beställa specialhandskar som passar personalen, vilket medför en ökad kostnad. Alt. välja en annan handske som har bättre passform, men inte är till för ändamålet.”</a:t>
            </a:r>
          </a:p>
        </p:txBody>
      </p:sp>
      <p:sp>
        <p:nvSpPr>
          <p:cNvPr id="50" name="Frihandsfigur: Form 49">
            <a:extLst>
              <a:ext uri="{FF2B5EF4-FFF2-40B4-BE49-F238E27FC236}">
                <a16:creationId xmlns:a16="http://schemas.microsoft.com/office/drawing/2014/main" id="{87FBB915-5B1D-4499-A14A-E8C6AE20A6F8}"/>
              </a:ext>
            </a:extLst>
          </p:cNvPr>
          <p:cNvSpPr/>
          <p:nvPr/>
        </p:nvSpPr>
        <p:spPr>
          <a:xfrm>
            <a:off x="377388" y="4948522"/>
            <a:ext cx="574738" cy="1176788"/>
          </a:xfrm>
          <a:custGeom>
            <a:avLst/>
            <a:gdLst>
              <a:gd name="connsiteX0" fmla="*/ 41 w 337190"/>
              <a:gd name="connsiteY0" fmla="*/ 587797 h 587920"/>
              <a:gd name="connsiteX1" fmla="*/ 41 w 337190"/>
              <a:gd name="connsiteY1" fmla="*/ 565547 h 587920"/>
              <a:gd name="connsiteX2" fmla="*/ 9015 w 337190"/>
              <a:gd name="connsiteY2" fmla="*/ 498812 h 587920"/>
              <a:gd name="connsiteX3" fmla="*/ 37026 w 337190"/>
              <a:gd name="connsiteY3" fmla="*/ 446425 h 587920"/>
              <a:gd name="connsiteX4" fmla="*/ 86673 w 337190"/>
              <a:gd name="connsiteY4" fmla="*/ 396972 h 587920"/>
              <a:gd name="connsiteX5" fmla="*/ 160520 w 337190"/>
              <a:gd name="connsiteY5" fmla="*/ 340774 h 587920"/>
              <a:gd name="connsiteX6" fmla="*/ 212819 w 337190"/>
              <a:gd name="connsiteY6" fmla="*/ 299048 h 587920"/>
              <a:gd name="connsiteX7" fmla="*/ 251612 w 337190"/>
              <a:gd name="connsiteY7" fmla="*/ 256899 h 587920"/>
              <a:gd name="connsiteX8" fmla="*/ 275514 w 337190"/>
              <a:gd name="connsiteY8" fmla="*/ 210150 h 587920"/>
              <a:gd name="connsiteX9" fmla="*/ 283645 w 337190"/>
              <a:gd name="connsiteY9" fmla="*/ 155147 h 587920"/>
              <a:gd name="connsiteX10" fmla="*/ 274776 w 337190"/>
              <a:gd name="connsiteY10" fmla="*/ 103305 h 587920"/>
              <a:gd name="connsiteX11" fmla="*/ 210764 w 337190"/>
              <a:gd name="connsiteY11" fmla="*/ 41487 h 587920"/>
              <a:gd name="connsiteX12" fmla="*/ 161415 w 337190"/>
              <a:gd name="connsiteY12" fmla="*/ 33760 h 587920"/>
              <a:gd name="connsiteX13" fmla="*/ 82669 w 337190"/>
              <a:gd name="connsiteY13" fmla="*/ 53078 h 587920"/>
              <a:gd name="connsiteX14" fmla="*/ 23099 w 337190"/>
              <a:gd name="connsiteY14" fmla="*/ 94418 h 587920"/>
              <a:gd name="connsiteX15" fmla="*/ 23099 w 337190"/>
              <a:gd name="connsiteY15" fmla="*/ 52253 h 587920"/>
              <a:gd name="connsiteX16" fmla="*/ 87551 w 337190"/>
              <a:gd name="connsiteY16" fmla="*/ 14407 h 587920"/>
              <a:gd name="connsiteX17" fmla="*/ 168827 w 337190"/>
              <a:gd name="connsiteY17" fmla="*/ 24 h 587920"/>
              <a:gd name="connsiteX18" fmla="*/ 182296 w 337190"/>
              <a:gd name="connsiteY18" fmla="*/ 814 h 587920"/>
              <a:gd name="connsiteX19" fmla="*/ 195520 w 337190"/>
              <a:gd name="connsiteY19" fmla="*/ 3238 h 587920"/>
              <a:gd name="connsiteX20" fmla="*/ 249066 w 337190"/>
              <a:gd name="connsiteY20" fmla="*/ 18130 h 587920"/>
              <a:gd name="connsiteX21" fmla="*/ 289827 w 337190"/>
              <a:gd name="connsiteY21" fmla="*/ 48249 h 587920"/>
              <a:gd name="connsiteX22" fmla="*/ 315959 w 337190"/>
              <a:gd name="connsiteY22" fmla="*/ 92153 h 587920"/>
              <a:gd name="connsiteX23" fmla="*/ 325266 w 337190"/>
              <a:gd name="connsiteY23" fmla="*/ 149106 h 587920"/>
              <a:gd name="connsiteX24" fmla="*/ 315695 w 337190"/>
              <a:gd name="connsiteY24" fmla="*/ 215103 h 587920"/>
              <a:gd name="connsiteX25" fmla="*/ 288352 w 337190"/>
              <a:gd name="connsiteY25" fmla="*/ 268789 h 587920"/>
              <a:gd name="connsiteX26" fmla="*/ 245255 w 337190"/>
              <a:gd name="connsiteY26" fmla="*/ 315503 h 587920"/>
              <a:gd name="connsiteX27" fmla="*/ 188285 w 337190"/>
              <a:gd name="connsiteY27" fmla="*/ 360215 h 587920"/>
              <a:gd name="connsiteX28" fmla="*/ 127416 w 337190"/>
              <a:gd name="connsiteY28" fmla="*/ 405401 h 587920"/>
              <a:gd name="connsiteX29" fmla="*/ 84706 w 337190"/>
              <a:gd name="connsiteY29" fmla="*/ 443300 h 587920"/>
              <a:gd name="connsiteX30" fmla="*/ 58363 w 337190"/>
              <a:gd name="connsiteY30" fmla="*/ 480179 h 587920"/>
              <a:gd name="connsiteX31" fmla="*/ 45491 w 337190"/>
              <a:gd name="connsiteY31" fmla="*/ 520676 h 587920"/>
              <a:gd name="connsiteX32" fmla="*/ 43980 w 337190"/>
              <a:gd name="connsiteY32" fmla="*/ 533251 h 587920"/>
              <a:gd name="connsiteX33" fmla="*/ 43330 w 337190"/>
              <a:gd name="connsiteY33" fmla="*/ 546668 h 587920"/>
              <a:gd name="connsiteX34" fmla="*/ 43330 w 337190"/>
              <a:gd name="connsiteY34" fmla="*/ 552797 h 587920"/>
              <a:gd name="connsiteX35" fmla="*/ 337191 w 337190"/>
              <a:gd name="connsiteY35" fmla="*/ 552797 h 587920"/>
              <a:gd name="connsiteX36" fmla="*/ 337191 w 337190"/>
              <a:gd name="connsiteY36" fmla="*/ 587920 h 587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37190" h="587920">
                <a:moveTo>
                  <a:pt x="41" y="587797"/>
                </a:moveTo>
                <a:lnTo>
                  <a:pt x="41" y="565547"/>
                </a:lnTo>
                <a:cubicBezTo>
                  <a:pt x="-393" y="542975"/>
                  <a:pt x="2633" y="520467"/>
                  <a:pt x="9015" y="498812"/>
                </a:cubicBezTo>
                <a:cubicBezTo>
                  <a:pt x="15160" y="479823"/>
                  <a:pt x="24645" y="462082"/>
                  <a:pt x="37026" y="446425"/>
                </a:cubicBezTo>
                <a:cubicBezTo>
                  <a:pt x="51685" y="428147"/>
                  <a:pt x="68337" y="411560"/>
                  <a:pt x="86673" y="396972"/>
                </a:cubicBezTo>
                <a:cubicBezTo>
                  <a:pt x="106974" y="380464"/>
                  <a:pt x="131824" y="361567"/>
                  <a:pt x="160520" y="340774"/>
                </a:cubicBezTo>
                <a:cubicBezTo>
                  <a:pt x="180013" y="326479"/>
                  <a:pt x="197610" y="312447"/>
                  <a:pt x="212819" y="299048"/>
                </a:cubicBezTo>
                <a:cubicBezTo>
                  <a:pt x="227279" y="286487"/>
                  <a:pt x="240292" y="272350"/>
                  <a:pt x="251612" y="256899"/>
                </a:cubicBezTo>
                <a:cubicBezTo>
                  <a:pt x="261925" y="242632"/>
                  <a:pt x="269987" y="226865"/>
                  <a:pt x="275514" y="210150"/>
                </a:cubicBezTo>
                <a:cubicBezTo>
                  <a:pt x="281109" y="192360"/>
                  <a:pt x="283852" y="173796"/>
                  <a:pt x="283645" y="155147"/>
                </a:cubicBezTo>
                <a:cubicBezTo>
                  <a:pt x="283933" y="137466"/>
                  <a:pt x="280926" y="119885"/>
                  <a:pt x="274776" y="103305"/>
                </a:cubicBezTo>
                <a:cubicBezTo>
                  <a:pt x="263988" y="74012"/>
                  <a:pt x="240415" y="51246"/>
                  <a:pt x="210764" y="41487"/>
                </a:cubicBezTo>
                <a:cubicBezTo>
                  <a:pt x="194856" y="36191"/>
                  <a:pt x="178180" y="33579"/>
                  <a:pt x="161415" y="33760"/>
                </a:cubicBezTo>
                <a:cubicBezTo>
                  <a:pt x="133996" y="33790"/>
                  <a:pt x="106988" y="40416"/>
                  <a:pt x="82669" y="53078"/>
                </a:cubicBezTo>
                <a:cubicBezTo>
                  <a:pt x="61142" y="64281"/>
                  <a:pt x="41125" y="78172"/>
                  <a:pt x="23099" y="94418"/>
                </a:cubicBezTo>
                <a:lnTo>
                  <a:pt x="23099" y="52253"/>
                </a:lnTo>
                <a:cubicBezTo>
                  <a:pt x="42628" y="36568"/>
                  <a:pt x="64340" y="23819"/>
                  <a:pt x="87551" y="14407"/>
                </a:cubicBezTo>
                <a:cubicBezTo>
                  <a:pt x="113482" y="4494"/>
                  <a:pt x="141067" y="-389"/>
                  <a:pt x="168827" y="24"/>
                </a:cubicBezTo>
                <a:cubicBezTo>
                  <a:pt x="173328" y="14"/>
                  <a:pt x="177827" y="277"/>
                  <a:pt x="182296" y="814"/>
                </a:cubicBezTo>
                <a:cubicBezTo>
                  <a:pt x="186748" y="1366"/>
                  <a:pt x="191163" y="2175"/>
                  <a:pt x="195520" y="3238"/>
                </a:cubicBezTo>
                <a:cubicBezTo>
                  <a:pt x="214094" y="5077"/>
                  <a:pt x="232210" y="10115"/>
                  <a:pt x="249066" y="18130"/>
                </a:cubicBezTo>
                <a:cubicBezTo>
                  <a:pt x="264429" y="25511"/>
                  <a:pt x="278259" y="35731"/>
                  <a:pt x="289827" y="48249"/>
                </a:cubicBezTo>
                <a:cubicBezTo>
                  <a:pt x="301347" y="61016"/>
                  <a:pt x="310228" y="75938"/>
                  <a:pt x="315959" y="92153"/>
                </a:cubicBezTo>
                <a:cubicBezTo>
                  <a:pt x="322362" y="110449"/>
                  <a:pt x="325512" y="129723"/>
                  <a:pt x="325266" y="149106"/>
                </a:cubicBezTo>
                <a:cubicBezTo>
                  <a:pt x="325581" y="171472"/>
                  <a:pt x="322351" y="193748"/>
                  <a:pt x="315695" y="215103"/>
                </a:cubicBezTo>
                <a:cubicBezTo>
                  <a:pt x="309408" y="234303"/>
                  <a:pt x="300183" y="252412"/>
                  <a:pt x="288352" y="268789"/>
                </a:cubicBezTo>
                <a:cubicBezTo>
                  <a:pt x="275798" y="285940"/>
                  <a:pt x="261340" y="301610"/>
                  <a:pt x="245255" y="315503"/>
                </a:cubicBezTo>
                <a:cubicBezTo>
                  <a:pt x="228343" y="330255"/>
                  <a:pt x="209183" y="345358"/>
                  <a:pt x="188285" y="360215"/>
                </a:cubicBezTo>
                <a:cubicBezTo>
                  <a:pt x="164752" y="377162"/>
                  <a:pt x="144275" y="392388"/>
                  <a:pt x="127416" y="405401"/>
                </a:cubicBezTo>
                <a:cubicBezTo>
                  <a:pt x="112223" y="416913"/>
                  <a:pt x="97944" y="429584"/>
                  <a:pt x="84706" y="443300"/>
                </a:cubicBezTo>
                <a:cubicBezTo>
                  <a:pt x="74128" y="454205"/>
                  <a:pt x="65249" y="466637"/>
                  <a:pt x="58363" y="480179"/>
                </a:cubicBezTo>
                <a:cubicBezTo>
                  <a:pt x="52145" y="492989"/>
                  <a:pt x="47809" y="506627"/>
                  <a:pt x="45491" y="520676"/>
                </a:cubicBezTo>
                <a:cubicBezTo>
                  <a:pt x="44841" y="525067"/>
                  <a:pt x="44454" y="528948"/>
                  <a:pt x="43980" y="533251"/>
                </a:cubicBezTo>
                <a:cubicBezTo>
                  <a:pt x="43532" y="537710"/>
                  <a:pt x="43315" y="542188"/>
                  <a:pt x="43330" y="546668"/>
                </a:cubicBezTo>
                <a:lnTo>
                  <a:pt x="43330" y="552797"/>
                </a:lnTo>
                <a:lnTo>
                  <a:pt x="337191" y="552797"/>
                </a:lnTo>
                <a:lnTo>
                  <a:pt x="337191" y="587920"/>
                </a:lnTo>
                <a:close/>
              </a:path>
            </a:pathLst>
          </a:custGeom>
          <a:solidFill>
            <a:schemeClr val="bg1"/>
          </a:solidFill>
          <a:ln w="762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 dirty="0">
              <a:ln w="76200">
                <a:solidFill>
                  <a:srgbClr val="163E64"/>
                </a:solidFill>
              </a:ln>
              <a:solidFill>
                <a:srgbClr val="163E64"/>
              </a:solidFill>
            </a:endParaRPr>
          </a:p>
        </p:txBody>
      </p:sp>
      <p:sp>
        <p:nvSpPr>
          <p:cNvPr id="49" name="Frihandsfigur: Form 48">
            <a:extLst>
              <a:ext uri="{FF2B5EF4-FFF2-40B4-BE49-F238E27FC236}">
                <a16:creationId xmlns:a16="http://schemas.microsoft.com/office/drawing/2014/main" id="{8D0CD827-C9FF-9085-8E64-37C5180E62D1}"/>
              </a:ext>
            </a:extLst>
          </p:cNvPr>
          <p:cNvSpPr/>
          <p:nvPr/>
        </p:nvSpPr>
        <p:spPr>
          <a:xfrm>
            <a:off x="260479" y="4948521"/>
            <a:ext cx="641047" cy="1147479"/>
          </a:xfrm>
          <a:custGeom>
            <a:avLst/>
            <a:gdLst>
              <a:gd name="connsiteX0" fmla="*/ 41 w 337190"/>
              <a:gd name="connsiteY0" fmla="*/ 587797 h 587920"/>
              <a:gd name="connsiteX1" fmla="*/ 41 w 337190"/>
              <a:gd name="connsiteY1" fmla="*/ 565547 h 587920"/>
              <a:gd name="connsiteX2" fmla="*/ 9015 w 337190"/>
              <a:gd name="connsiteY2" fmla="*/ 498812 h 587920"/>
              <a:gd name="connsiteX3" fmla="*/ 37026 w 337190"/>
              <a:gd name="connsiteY3" fmla="*/ 446425 h 587920"/>
              <a:gd name="connsiteX4" fmla="*/ 86673 w 337190"/>
              <a:gd name="connsiteY4" fmla="*/ 396972 h 587920"/>
              <a:gd name="connsiteX5" fmla="*/ 160520 w 337190"/>
              <a:gd name="connsiteY5" fmla="*/ 340774 h 587920"/>
              <a:gd name="connsiteX6" fmla="*/ 212819 w 337190"/>
              <a:gd name="connsiteY6" fmla="*/ 299048 h 587920"/>
              <a:gd name="connsiteX7" fmla="*/ 251612 w 337190"/>
              <a:gd name="connsiteY7" fmla="*/ 256899 h 587920"/>
              <a:gd name="connsiteX8" fmla="*/ 275514 w 337190"/>
              <a:gd name="connsiteY8" fmla="*/ 210150 h 587920"/>
              <a:gd name="connsiteX9" fmla="*/ 283645 w 337190"/>
              <a:gd name="connsiteY9" fmla="*/ 155147 h 587920"/>
              <a:gd name="connsiteX10" fmla="*/ 274776 w 337190"/>
              <a:gd name="connsiteY10" fmla="*/ 103305 h 587920"/>
              <a:gd name="connsiteX11" fmla="*/ 210764 w 337190"/>
              <a:gd name="connsiteY11" fmla="*/ 41487 h 587920"/>
              <a:gd name="connsiteX12" fmla="*/ 161415 w 337190"/>
              <a:gd name="connsiteY12" fmla="*/ 33760 h 587920"/>
              <a:gd name="connsiteX13" fmla="*/ 82669 w 337190"/>
              <a:gd name="connsiteY13" fmla="*/ 53078 h 587920"/>
              <a:gd name="connsiteX14" fmla="*/ 23099 w 337190"/>
              <a:gd name="connsiteY14" fmla="*/ 94418 h 587920"/>
              <a:gd name="connsiteX15" fmla="*/ 23099 w 337190"/>
              <a:gd name="connsiteY15" fmla="*/ 52253 h 587920"/>
              <a:gd name="connsiteX16" fmla="*/ 87551 w 337190"/>
              <a:gd name="connsiteY16" fmla="*/ 14407 h 587920"/>
              <a:gd name="connsiteX17" fmla="*/ 168827 w 337190"/>
              <a:gd name="connsiteY17" fmla="*/ 24 h 587920"/>
              <a:gd name="connsiteX18" fmla="*/ 182296 w 337190"/>
              <a:gd name="connsiteY18" fmla="*/ 814 h 587920"/>
              <a:gd name="connsiteX19" fmla="*/ 195520 w 337190"/>
              <a:gd name="connsiteY19" fmla="*/ 3238 h 587920"/>
              <a:gd name="connsiteX20" fmla="*/ 249066 w 337190"/>
              <a:gd name="connsiteY20" fmla="*/ 18130 h 587920"/>
              <a:gd name="connsiteX21" fmla="*/ 289827 w 337190"/>
              <a:gd name="connsiteY21" fmla="*/ 48249 h 587920"/>
              <a:gd name="connsiteX22" fmla="*/ 315959 w 337190"/>
              <a:gd name="connsiteY22" fmla="*/ 92153 h 587920"/>
              <a:gd name="connsiteX23" fmla="*/ 325266 w 337190"/>
              <a:gd name="connsiteY23" fmla="*/ 149106 h 587920"/>
              <a:gd name="connsiteX24" fmla="*/ 315695 w 337190"/>
              <a:gd name="connsiteY24" fmla="*/ 215103 h 587920"/>
              <a:gd name="connsiteX25" fmla="*/ 288352 w 337190"/>
              <a:gd name="connsiteY25" fmla="*/ 268789 h 587920"/>
              <a:gd name="connsiteX26" fmla="*/ 245255 w 337190"/>
              <a:gd name="connsiteY26" fmla="*/ 315503 h 587920"/>
              <a:gd name="connsiteX27" fmla="*/ 188285 w 337190"/>
              <a:gd name="connsiteY27" fmla="*/ 360215 h 587920"/>
              <a:gd name="connsiteX28" fmla="*/ 127416 w 337190"/>
              <a:gd name="connsiteY28" fmla="*/ 405401 h 587920"/>
              <a:gd name="connsiteX29" fmla="*/ 84706 w 337190"/>
              <a:gd name="connsiteY29" fmla="*/ 443300 h 587920"/>
              <a:gd name="connsiteX30" fmla="*/ 58363 w 337190"/>
              <a:gd name="connsiteY30" fmla="*/ 480179 h 587920"/>
              <a:gd name="connsiteX31" fmla="*/ 45491 w 337190"/>
              <a:gd name="connsiteY31" fmla="*/ 520676 h 587920"/>
              <a:gd name="connsiteX32" fmla="*/ 43980 w 337190"/>
              <a:gd name="connsiteY32" fmla="*/ 533251 h 587920"/>
              <a:gd name="connsiteX33" fmla="*/ 43330 w 337190"/>
              <a:gd name="connsiteY33" fmla="*/ 546668 h 587920"/>
              <a:gd name="connsiteX34" fmla="*/ 43330 w 337190"/>
              <a:gd name="connsiteY34" fmla="*/ 552797 h 587920"/>
              <a:gd name="connsiteX35" fmla="*/ 337191 w 337190"/>
              <a:gd name="connsiteY35" fmla="*/ 552797 h 587920"/>
              <a:gd name="connsiteX36" fmla="*/ 337191 w 337190"/>
              <a:gd name="connsiteY36" fmla="*/ 587920 h 587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37190" h="587920">
                <a:moveTo>
                  <a:pt x="41" y="587797"/>
                </a:moveTo>
                <a:lnTo>
                  <a:pt x="41" y="565547"/>
                </a:lnTo>
                <a:cubicBezTo>
                  <a:pt x="-393" y="542975"/>
                  <a:pt x="2633" y="520467"/>
                  <a:pt x="9015" y="498812"/>
                </a:cubicBezTo>
                <a:cubicBezTo>
                  <a:pt x="15160" y="479823"/>
                  <a:pt x="24645" y="462082"/>
                  <a:pt x="37026" y="446425"/>
                </a:cubicBezTo>
                <a:cubicBezTo>
                  <a:pt x="51685" y="428147"/>
                  <a:pt x="68337" y="411560"/>
                  <a:pt x="86673" y="396972"/>
                </a:cubicBezTo>
                <a:cubicBezTo>
                  <a:pt x="106974" y="380464"/>
                  <a:pt x="131824" y="361567"/>
                  <a:pt x="160520" y="340774"/>
                </a:cubicBezTo>
                <a:cubicBezTo>
                  <a:pt x="180013" y="326479"/>
                  <a:pt x="197610" y="312447"/>
                  <a:pt x="212819" y="299048"/>
                </a:cubicBezTo>
                <a:cubicBezTo>
                  <a:pt x="227279" y="286487"/>
                  <a:pt x="240292" y="272350"/>
                  <a:pt x="251612" y="256899"/>
                </a:cubicBezTo>
                <a:cubicBezTo>
                  <a:pt x="261925" y="242632"/>
                  <a:pt x="269987" y="226865"/>
                  <a:pt x="275514" y="210150"/>
                </a:cubicBezTo>
                <a:cubicBezTo>
                  <a:pt x="281109" y="192360"/>
                  <a:pt x="283852" y="173796"/>
                  <a:pt x="283645" y="155147"/>
                </a:cubicBezTo>
                <a:cubicBezTo>
                  <a:pt x="283933" y="137466"/>
                  <a:pt x="280926" y="119885"/>
                  <a:pt x="274776" y="103305"/>
                </a:cubicBezTo>
                <a:cubicBezTo>
                  <a:pt x="263988" y="74012"/>
                  <a:pt x="240415" y="51246"/>
                  <a:pt x="210764" y="41487"/>
                </a:cubicBezTo>
                <a:cubicBezTo>
                  <a:pt x="194856" y="36191"/>
                  <a:pt x="178180" y="33579"/>
                  <a:pt x="161415" y="33760"/>
                </a:cubicBezTo>
                <a:cubicBezTo>
                  <a:pt x="133996" y="33790"/>
                  <a:pt x="106988" y="40416"/>
                  <a:pt x="82669" y="53078"/>
                </a:cubicBezTo>
                <a:cubicBezTo>
                  <a:pt x="61142" y="64281"/>
                  <a:pt x="41125" y="78172"/>
                  <a:pt x="23099" y="94418"/>
                </a:cubicBezTo>
                <a:lnTo>
                  <a:pt x="23099" y="52253"/>
                </a:lnTo>
                <a:cubicBezTo>
                  <a:pt x="42628" y="36568"/>
                  <a:pt x="64340" y="23819"/>
                  <a:pt x="87551" y="14407"/>
                </a:cubicBezTo>
                <a:cubicBezTo>
                  <a:pt x="113482" y="4494"/>
                  <a:pt x="141067" y="-389"/>
                  <a:pt x="168827" y="24"/>
                </a:cubicBezTo>
                <a:cubicBezTo>
                  <a:pt x="173328" y="14"/>
                  <a:pt x="177827" y="277"/>
                  <a:pt x="182296" y="814"/>
                </a:cubicBezTo>
                <a:cubicBezTo>
                  <a:pt x="186748" y="1366"/>
                  <a:pt x="191163" y="2175"/>
                  <a:pt x="195520" y="3238"/>
                </a:cubicBezTo>
                <a:cubicBezTo>
                  <a:pt x="214094" y="5077"/>
                  <a:pt x="232210" y="10115"/>
                  <a:pt x="249066" y="18130"/>
                </a:cubicBezTo>
                <a:cubicBezTo>
                  <a:pt x="264429" y="25511"/>
                  <a:pt x="278259" y="35731"/>
                  <a:pt x="289827" y="48249"/>
                </a:cubicBezTo>
                <a:cubicBezTo>
                  <a:pt x="301347" y="61016"/>
                  <a:pt x="310228" y="75938"/>
                  <a:pt x="315959" y="92153"/>
                </a:cubicBezTo>
                <a:cubicBezTo>
                  <a:pt x="322362" y="110449"/>
                  <a:pt x="325512" y="129723"/>
                  <a:pt x="325266" y="149106"/>
                </a:cubicBezTo>
                <a:cubicBezTo>
                  <a:pt x="325581" y="171472"/>
                  <a:pt x="322351" y="193748"/>
                  <a:pt x="315695" y="215103"/>
                </a:cubicBezTo>
                <a:cubicBezTo>
                  <a:pt x="309408" y="234303"/>
                  <a:pt x="300183" y="252412"/>
                  <a:pt x="288352" y="268789"/>
                </a:cubicBezTo>
                <a:cubicBezTo>
                  <a:pt x="275798" y="285940"/>
                  <a:pt x="261340" y="301610"/>
                  <a:pt x="245255" y="315503"/>
                </a:cubicBezTo>
                <a:cubicBezTo>
                  <a:pt x="228343" y="330255"/>
                  <a:pt x="209183" y="345358"/>
                  <a:pt x="188285" y="360215"/>
                </a:cubicBezTo>
                <a:cubicBezTo>
                  <a:pt x="164752" y="377162"/>
                  <a:pt x="144275" y="392388"/>
                  <a:pt x="127416" y="405401"/>
                </a:cubicBezTo>
                <a:cubicBezTo>
                  <a:pt x="112223" y="416913"/>
                  <a:pt x="97944" y="429584"/>
                  <a:pt x="84706" y="443300"/>
                </a:cubicBezTo>
                <a:cubicBezTo>
                  <a:pt x="74128" y="454205"/>
                  <a:pt x="65249" y="466637"/>
                  <a:pt x="58363" y="480179"/>
                </a:cubicBezTo>
                <a:cubicBezTo>
                  <a:pt x="52145" y="492989"/>
                  <a:pt x="47809" y="506627"/>
                  <a:pt x="45491" y="520676"/>
                </a:cubicBezTo>
                <a:cubicBezTo>
                  <a:pt x="44841" y="525067"/>
                  <a:pt x="44454" y="528948"/>
                  <a:pt x="43980" y="533251"/>
                </a:cubicBezTo>
                <a:cubicBezTo>
                  <a:pt x="43532" y="537710"/>
                  <a:pt x="43315" y="542188"/>
                  <a:pt x="43330" y="546668"/>
                </a:cubicBezTo>
                <a:lnTo>
                  <a:pt x="43330" y="552797"/>
                </a:lnTo>
                <a:lnTo>
                  <a:pt x="337191" y="552797"/>
                </a:lnTo>
                <a:lnTo>
                  <a:pt x="337191" y="587920"/>
                </a:lnTo>
                <a:close/>
              </a:path>
            </a:pathLst>
          </a:custGeom>
          <a:solidFill>
            <a:srgbClr val="163E64"/>
          </a:solidFill>
          <a:ln w="76200" cap="flat">
            <a:solidFill>
              <a:srgbClr val="163E64"/>
            </a:solidFill>
            <a:prstDash val="solid"/>
            <a:miter/>
          </a:ln>
        </p:spPr>
        <p:txBody>
          <a:bodyPr rtlCol="0" anchor="ctr"/>
          <a:lstStyle/>
          <a:p>
            <a:endParaRPr lang="sv-SE" dirty="0">
              <a:ln w="76200">
                <a:solidFill>
                  <a:srgbClr val="163E64"/>
                </a:solidFill>
              </a:ln>
              <a:solidFill>
                <a:srgbClr val="163E64"/>
              </a:solidFill>
            </a:endParaRPr>
          </a:p>
        </p:txBody>
      </p:sp>
      <p:sp>
        <p:nvSpPr>
          <p:cNvPr id="51" name="Rektangel: rundade hörn 50">
            <a:extLst>
              <a:ext uri="{FF2B5EF4-FFF2-40B4-BE49-F238E27FC236}">
                <a16:creationId xmlns:a16="http://schemas.microsoft.com/office/drawing/2014/main" id="{DBFD83EB-BEF0-EB69-DCD5-2F8A37804E52}"/>
              </a:ext>
            </a:extLst>
          </p:cNvPr>
          <p:cNvSpPr/>
          <p:nvPr/>
        </p:nvSpPr>
        <p:spPr>
          <a:xfrm>
            <a:off x="417738" y="6979215"/>
            <a:ext cx="7189853" cy="1681031"/>
          </a:xfrm>
          <a:prstGeom prst="roundRect">
            <a:avLst/>
          </a:prstGeom>
          <a:solidFill>
            <a:srgbClr val="163E64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2" name="textruta 51">
            <a:extLst>
              <a:ext uri="{FF2B5EF4-FFF2-40B4-BE49-F238E27FC236}">
                <a16:creationId xmlns:a16="http://schemas.microsoft.com/office/drawing/2014/main" id="{67E51541-33C4-D18E-D7D1-FCD3A4B9884E}"/>
              </a:ext>
            </a:extLst>
          </p:cNvPr>
          <p:cNvSpPr txBox="1"/>
          <p:nvPr/>
        </p:nvSpPr>
        <p:spPr>
          <a:xfrm>
            <a:off x="1144841" y="7091816"/>
            <a:ext cx="4423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Jämför gärna med tidigare produkter</a:t>
            </a:r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A2A5FD3B-8FCF-B423-940F-CA1E8560EDDD}"/>
              </a:ext>
            </a:extLst>
          </p:cNvPr>
          <p:cNvSpPr txBox="1"/>
          <p:nvPr/>
        </p:nvSpPr>
        <p:spPr>
          <a:xfrm>
            <a:off x="1144841" y="7356511"/>
            <a:ext cx="54432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Om du har erfarenhet av en tidigare artikel eller produkt som fungerade bättre, beskriv </a:t>
            </a:r>
            <a:r>
              <a:rPr lang="sv-SE" sz="1200" i="1" u="sng" dirty="0"/>
              <a:t>vilket sätt den fungerade bättre</a:t>
            </a:r>
            <a:r>
              <a:rPr lang="sv-SE" sz="1200" dirty="0"/>
              <a:t>.</a:t>
            </a:r>
          </a:p>
          <a:p>
            <a:br>
              <a:rPr lang="sv-SE" sz="1200" dirty="0"/>
            </a:br>
            <a:r>
              <a:rPr lang="sv-SE" sz="1200" dirty="0"/>
              <a:t>❌ ”Den förra modellen var bättre”</a:t>
            </a:r>
            <a:br>
              <a:rPr lang="sv-SE" sz="1200" dirty="0"/>
            </a:br>
            <a:r>
              <a:rPr lang="sv-SE" sz="1200" dirty="0"/>
              <a:t>✅ ” Den tidigare modellen hade längre fingrar i relation till resten av handsken, vilket gjorde att de kunde användas </a:t>
            </a:r>
            <a:r>
              <a:rPr lang="sv-SE" sz="1200"/>
              <a:t>av personalen.”</a:t>
            </a:r>
            <a:endParaRPr lang="sv-SE" sz="1200" dirty="0"/>
          </a:p>
        </p:txBody>
      </p:sp>
      <p:sp>
        <p:nvSpPr>
          <p:cNvPr id="60" name="Frihandsfigur: Form 59">
            <a:extLst>
              <a:ext uri="{FF2B5EF4-FFF2-40B4-BE49-F238E27FC236}">
                <a16:creationId xmlns:a16="http://schemas.microsoft.com/office/drawing/2014/main" id="{5A24D947-E7B1-F2A0-72FD-2DA7BFE9CB0A}"/>
              </a:ext>
            </a:extLst>
          </p:cNvPr>
          <p:cNvSpPr/>
          <p:nvPr/>
        </p:nvSpPr>
        <p:spPr>
          <a:xfrm>
            <a:off x="354058" y="7246148"/>
            <a:ext cx="574738" cy="1176788"/>
          </a:xfrm>
          <a:custGeom>
            <a:avLst/>
            <a:gdLst>
              <a:gd name="connsiteX0" fmla="*/ 67218 w 172170"/>
              <a:gd name="connsiteY0" fmla="*/ 324403 h 324438"/>
              <a:gd name="connsiteX1" fmla="*/ 0 w 172170"/>
              <a:gd name="connsiteY1" fmla="*/ 308601 h 324438"/>
              <a:gd name="connsiteX2" fmla="*/ 0 w 172170"/>
              <a:gd name="connsiteY2" fmla="*/ 285284 h 324438"/>
              <a:gd name="connsiteX3" fmla="*/ 68104 w 172170"/>
              <a:gd name="connsiteY3" fmla="*/ 306286 h 324438"/>
              <a:gd name="connsiteX4" fmla="*/ 98212 w 172170"/>
              <a:gd name="connsiteY4" fmla="*/ 302381 h 324438"/>
              <a:gd name="connsiteX5" fmla="*/ 124244 w 172170"/>
              <a:gd name="connsiteY5" fmla="*/ 289884 h 324438"/>
              <a:gd name="connsiteX6" fmla="*/ 142504 w 172170"/>
              <a:gd name="connsiteY6" fmla="*/ 267977 h 324438"/>
              <a:gd name="connsiteX7" fmla="*/ 149352 w 172170"/>
              <a:gd name="connsiteY7" fmla="*/ 236201 h 324438"/>
              <a:gd name="connsiteX8" fmla="*/ 124416 w 172170"/>
              <a:gd name="connsiteY8" fmla="*/ 183090 h 324438"/>
              <a:gd name="connsiteX9" fmla="*/ 53149 w 172170"/>
              <a:gd name="connsiteY9" fmla="*/ 165497 h 324438"/>
              <a:gd name="connsiteX10" fmla="*/ 31032 w 172170"/>
              <a:gd name="connsiteY10" fmla="*/ 165497 h 324438"/>
              <a:gd name="connsiteX11" fmla="*/ 31032 w 172170"/>
              <a:gd name="connsiteY11" fmla="*/ 147400 h 324438"/>
              <a:gd name="connsiteX12" fmla="*/ 51149 w 172170"/>
              <a:gd name="connsiteY12" fmla="*/ 147400 h 324438"/>
              <a:gd name="connsiteX13" fmla="*/ 115710 w 172170"/>
              <a:gd name="connsiteY13" fmla="*/ 130255 h 324438"/>
              <a:gd name="connsiteX14" fmla="*/ 137979 w 172170"/>
              <a:gd name="connsiteY14" fmla="*/ 79772 h 324438"/>
              <a:gd name="connsiteX15" fmla="*/ 121434 w 172170"/>
              <a:gd name="connsiteY15" fmla="*/ 34167 h 324438"/>
              <a:gd name="connsiteX16" fmla="*/ 72571 w 172170"/>
              <a:gd name="connsiteY16" fmla="*/ 18307 h 324438"/>
              <a:gd name="connsiteX17" fmla="*/ 12506 w 172170"/>
              <a:gd name="connsiteY17" fmla="*/ 37357 h 324438"/>
              <a:gd name="connsiteX18" fmla="*/ 12506 w 172170"/>
              <a:gd name="connsiteY18" fmla="*/ 16755 h 324438"/>
              <a:gd name="connsiteX19" fmla="*/ 78600 w 172170"/>
              <a:gd name="connsiteY19" fmla="*/ 0 h 324438"/>
              <a:gd name="connsiteX20" fmla="*/ 110233 w 172170"/>
              <a:gd name="connsiteY20" fmla="*/ 4544 h 324438"/>
              <a:gd name="connsiteX21" fmla="*/ 136446 w 172170"/>
              <a:gd name="connsiteY21" fmla="*/ 18126 h 324438"/>
              <a:gd name="connsiteX22" fmla="*/ 154305 w 172170"/>
              <a:gd name="connsiteY22" fmla="*/ 40682 h 324438"/>
              <a:gd name="connsiteX23" fmla="*/ 160972 w 172170"/>
              <a:gd name="connsiteY23" fmla="*/ 72343 h 324438"/>
              <a:gd name="connsiteX24" fmla="*/ 100013 w 172170"/>
              <a:gd name="connsiteY24" fmla="*/ 151067 h 324438"/>
              <a:gd name="connsiteX25" fmla="*/ 97584 w 172170"/>
              <a:gd name="connsiteY25" fmla="*/ 151743 h 324438"/>
              <a:gd name="connsiteX26" fmla="*/ 97584 w 172170"/>
              <a:gd name="connsiteY26" fmla="*/ 158134 h 324438"/>
              <a:gd name="connsiteX27" fmla="*/ 100546 w 172170"/>
              <a:gd name="connsiteY27" fmla="*/ 158477 h 324438"/>
              <a:gd name="connsiteX28" fmla="*/ 128835 w 172170"/>
              <a:gd name="connsiteY28" fmla="*/ 165935 h 324438"/>
              <a:gd name="connsiteX29" fmla="*/ 151486 w 172170"/>
              <a:gd name="connsiteY29" fmla="*/ 181090 h 324438"/>
              <a:gd name="connsiteX30" fmla="*/ 166611 w 172170"/>
              <a:gd name="connsiteY30" fmla="*/ 203693 h 324438"/>
              <a:gd name="connsiteX31" fmla="*/ 172155 w 172170"/>
              <a:gd name="connsiteY31" fmla="*/ 233077 h 324438"/>
              <a:gd name="connsiteX32" fmla="*/ 164001 w 172170"/>
              <a:gd name="connsiteY32" fmla="*/ 272044 h 324438"/>
              <a:gd name="connsiteX33" fmla="*/ 141675 w 172170"/>
              <a:gd name="connsiteY33" fmla="*/ 300619 h 324438"/>
              <a:gd name="connsiteX34" fmla="*/ 108299 w 172170"/>
              <a:gd name="connsiteY34" fmla="*/ 318345 h 324438"/>
              <a:gd name="connsiteX35" fmla="*/ 67218 w 172170"/>
              <a:gd name="connsiteY35" fmla="*/ 324403 h 324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72170" h="324438">
                <a:moveTo>
                  <a:pt x="67218" y="324403"/>
                </a:moveTo>
                <a:cubicBezTo>
                  <a:pt x="43833" y="324936"/>
                  <a:pt x="20698" y="319497"/>
                  <a:pt x="0" y="308601"/>
                </a:cubicBezTo>
                <a:lnTo>
                  <a:pt x="0" y="285284"/>
                </a:lnTo>
                <a:cubicBezTo>
                  <a:pt x="20205" y="298696"/>
                  <a:pt x="43854" y="305989"/>
                  <a:pt x="68104" y="306286"/>
                </a:cubicBezTo>
                <a:cubicBezTo>
                  <a:pt x="78268" y="306314"/>
                  <a:pt x="88392" y="305001"/>
                  <a:pt x="98212" y="302381"/>
                </a:cubicBezTo>
                <a:cubicBezTo>
                  <a:pt x="107609" y="299918"/>
                  <a:pt x="116446" y="295675"/>
                  <a:pt x="124244" y="289884"/>
                </a:cubicBezTo>
                <a:cubicBezTo>
                  <a:pt x="131920" y="284069"/>
                  <a:pt x="138167" y="276576"/>
                  <a:pt x="142504" y="267977"/>
                </a:cubicBezTo>
                <a:cubicBezTo>
                  <a:pt x="147282" y="258081"/>
                  <a:pt x="149630" y="247187"/>
                  <a:pt x="149352" y="236201"/>
                </a:cubicBezTo>
                <a:cubicBezTo>
                  <a:pt x="150558" y="215420"/>
                  <a:pt x="141176" y="195437"/>
                  <a:pt x="124416" y="183090"/>
                </a:cubicBezTo>
                <a:cubicBezTo>
                  <a:pt x="108223" y="171412"/>
                  <a:pt x="84230" y="165497"/>
                  <a:pt x="53149" y="165497"/>
                </a:cubicBezTo>
                <a:lnTo>
                  <a:pt x="31032" y="165497"/>
                </a:lnTo>
                <a:lnTo>
                  <a:pt x="31032" y="147400"/>
                </a:lnTo>
                <a:lnTo>
                  <a:pt x="51149" y="147400"/>
                </a:lnTo>
                <a:cubicBezTo>
                  <a:pt x="79458" y="147400"/>
                  <a:pt x="101175" y="141685"/>
                  <a:pt x="115710" y="130255"/>
                </a:cubicBezTo>
                <a:cubicBezTo>
                  <a:pt x="130813" y="117983"/>
                  <a:pt x="139098" y="99200"/>
                  <a:pt x="137979" y="79772"/>
                </a:cubicBezTo>
                <a:cubicBezTo>
                  <a:pt x="139075" y="62927"/>
                  <a:pt x="133076" y="46391"/>
                  <a:pt x="121434" y="34167"/>
                </a:cubicBezTo>
                <a:cubicBezTo>
                  <a:pt x="107825" y="22734"/>
                  <a:pt x="90301" y="17046"/>
                  <a:pt x="72571" y="18307"/>
                </a:cubicBezTo>
                <a:cubicBezTo>
                  <a:pt x="51126" y="18705"/>
                  <a:pt x="30260" y="25323"/>
                  <a:pt x="12506" y="37357"/>
                </a:cubicBezTo>
                <a:lnTo>
                  <a:pt x="12506" y="16755"/>
                </a:lnTo>
                <a:cubicBezTo>
                  <a:pt x="32838" y="5854"/>
                  <a:pt x="55531" y="102"/>
                  <a:pt x="78600" y="0"/>
                </a:cubicBezTo>
                <a:cubicBezTo>
                  <a:pt x="89309" y="-28"/>
                  <a:pt x="99965" y="1502"/>
                  <a:pt x="110233" y="4544"/>
                </a:cubicBezTo>
                <a:cubicBezTo>
                  <a:pt x="119771" y="7321"/>
                  <a:pt x="128675" y="11935"/>
                  <a:pt x="136446" y="18126"/>
                </a:cubicBezTo>
                <a:cubicBezTo>
                  <a:pt x="143961" y="24264"/>
                  <a:pt x="150054" y="31960"/>
                  <a:pt x="154305" y="40682"/>
                </a:cubicBezTo>
                <a:cubicBezTo>
                  <a:pt x="158940" y="50580"/>
                  <a:pt x="161222" y="61416"/>
                  <a:pt x="160972" y="72343"/>
                </a:cubicBezTo>
                <a:cubicBezTo>
                  <a:pt x="160972" y="113757"/>
                  <a:pt x="141027" y="139513"/>
                  <a:pt x="100013" y="151067"/>
                </a:cubicBezTo>
                <a:lnTo>
                  <a:pt x="97584" y="151743"/>
                </a:lnTo>
                <a:lnTo>
                  <a:pt x="97584" y="158134"/>
                </a:lnTo>
                <a:lnTo>
                  <a:pt x="100546" y="158477"/>
                </a:lnTo>
                <a:cubicBezTo>
                  <a:pt x="110292" y="159553"/>
                  <a:pt x="119825" y="162066"/>
                  <a:pt x="128835" y="165935"/>
                </a:cubicBezTo>
                <a:cubicBezTo>
                  <a:pt x="137262" y="169534"/>
                  <a:pt x="144944" y="174673"/>
                  <a:pt x="151486" y="181090"/>
                </a:cubicBezTo>
                <a:cubicBezTo>
                  <a:pt x="157964" y="187557"/>
                  <a:pt x="163103" y="195238"/>
                  <a:pt x="166611" y="203693"/>
                </a:cubicBezTo>
                <a:cubicBezTo>
                  <a:pt x="170412" y="213017"/>
                  <a:pt x="172297" y="223009"/>
                  <a:pt x="172155" y="233077"/>
                </a:cubicBezTo>
                <a:cubicBezTo>
                  <a:pt x="172405" y="246514"/>
                  <a:pt x="169618" y="259835"/>
                  <a:pt x="164001" y="272044"/>
                </a:cubicBezTo>
                <a:cubicBezTo>
                  <a:pt x="158756" y="283098"/>
                  <a:pt x="151132" y="292856"/>
                  <a:pt x="141675" y="300619"/>
                </a:cubicBezTo>
                <a:cubicBezTo>
                  <a:pt x="131777" y="308595"/>
                  <a:pt x="120450" y="314611"/>
                  <a:pt x="108299" y="318345"/>
                </a:cubicBezTo>
                <a:cubicBezTo>
                  <a:pt x="94997" y="322457"/>
                  <a:pt x="81142" y="324500"/>
                  <a:pt x="67218" y="324403"/>
                </a:cubicBezTo>
                <a:close/>
              </a:path>
            </a:pathLst>
          </a:custGeom>
          <a:solidFill>
            <a:schemeClr val="bg1"/>
          </a:solidFill>
          <a:ln w="7620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61" name="Frihandsfigur: Form 60">
            <a:extLst>
              <a:ext uri="{FF2B5EF4-FFF2-40B4-BE49-F238E27FC236}">
                <a16:creationId xmlns:a16="http://schemas.microsoft.com/office/drawing/2014/main" id="{4B3A4D13-2E7D-8283-6E58-944360177A75}"/>
              </a:ext>
            </a:extLst>
          </p:cNvPr>
          <p:cNvSpPr/>
          <p:nvPr/>
        </p:nvSpPr>
        <p:spPr>
          <a:xfrm>
            <a:off x="257093" y="7219241"/>
            <a:ext cx="574738" cy="1176788"/>
          </a:xfrm>
          <a:custGeom>
            <a:avLst/>
            <a:gdLst>
              <a:gd name="connsiteX0" fmla="*/ 67218 w 172170"/>
              <a:gd name="connsiteY0" fmla="*/ 324403 h 324438"/>
              <a:gd name="connsiteX1" fmla="*/ 0 w 172170"/>
              <a:gd name="connsiteY1" fmla="*/ 308601 h 324438"/>
              <a:gd name="connsiteX2" fmla="*/ 0 w 172170"/>
              <a:gd name="connsiteY2" fmla="*/ 285284 h 324438"/>
              <a:gd name="connsiteX3" fmla="*/ 68104 w 172170"/>
              <a:gd name="connsiteY3" fmla="*/ 306286 h 324438"/>
              <a:gd name="connsiteX4" fmla="*/ 98212 w 172170"/>
              <a:gd name="connsiteY4" fmla="*/ 302381 h 324438"/>
              <a:gd name="connsiteX5" fmla="*/ 124244 w 172170"/>
              <a:gd name="connsiteY5" fmla="*/ 289884 h 324438"/>
              <a:gd name="connsiteX6" fmla="*/ 142504 w 172170"/>
              <a:gd name="connsiteY6" fmla="*/ 267977 h 324438"/>
              <a:gd name="connsiteX7" fmla="*/ 149352 w 172170"/>
              <a:gd name="connsiteY7" fmla="*/ 236201 h 324438"/>
              <a:gd name="connsiteX8" fmla="*/ 124416 w 172170"/>
              <a:gd name="connsiteY8" fmla="*/ 183090 h 324438"/>
              <a:gd name="connsiteX9" fmla="*/ 53149 w 172170"/>
              <a:gd name="connsiteY9" fmla="*/ 165497 h 324438"/>
              <a:gd name="connsiteX10" fmla="*/ 31032 w 172170"/>
              <a:gd name="connsiteY10" fmla="*/ 165497 h 324438"/>
              <a:gd name="connsiteX11" fmla="*/ 31032 w 172170"/>
              <a:gd name="connsiteY11" fmla="*/ 147400 h 324438"/>
              <a:gd name="connsiteX12" fmla="*/ 51149 w 172170"/>
              <a:gd name="connsiteY12" fmla="*/ 147400 h 324438"/>
              <a:gd name="connsiteX13" fmla="*/ 115710 w 172170"/>
              <a:gd name="connsiteY13" fmla="*/ 130255 h 324438"/>
              <a:gd name="connsiteX14" fmla="*/ 137979 w 172170"/>
              <a:gd name="connsiteY14" fmla="*/ 79772 h 324438"/>
              <a:gd name="connsiteX15" fmla="*/ 121434 w 172170"/>
              <a:gd name="connsiteY15" fmla="*/ 34167 h 324438"/>
              <a:gd name="connsiteX16" fmla="*/ 72571 w 172170"/>
              <a:gd name="connsiteY16" fmla="*/ 18307 h 324438"/>
              <a:gd name="connsiteX17" fmla="*/ 12506 w 172170"/>
              <a:gd name="connsiteY17" fmla="*/ 37357 h 324438"/>
              <a:gd name="connsiteX18" fmla="*/ 12506 w 172170"/>
              <a:gd name="connsiteY18" fmla="*/ 16755 h 324438"/>
              <a:gd name="connsiteX19" fmla="*/ 78600 w 172170"/>
              <a:gd name="connsiteY19" fmla="*/ 0 h 324438"/>
              <a:gd name="connsiteX20" fmla="*/ 110233 w 172170"/>
              <a:gd name="connsiteY20" fmla="*/ 4544 h 324438"/>
              <a:gd name="connsiteX21" fmla="*/ 136446 w 172170"/>
              <a:gd name="connsiteY21" fmla="*/ 18126 h 324438"/>
              <a:gd name="connsiteX22" fmla="*/ 154305 w 172170"/>
              <a:gd name="connsiteY22" fmla="*/ 40682 h 324438"/>
              <a:gd name="connsiteX23" fmla="*/ 160972 w 172170"/>
              <a:gd name="connsiteY23" fmla="*/ 72343 h 324438"/>
              <a:gd name="connsiteX24" fmla="*/ 100013 w 172170"/>
              <a:gd name="connsiteY24" fmla="*/ 151067 h 324438"/>
              <a:gd name="connsiteX25" fmla="*/ 97584 w 172170"/>
              <a:gd name="connsiteY25" fmla="*/ 151743 h 324438"/>
              <a:gd name="connsiteX26" fmla="*/ 97584 w 172170"/>
              <a:gd name="connsiteY26" fmla="*/ 158134 h 324438"/>
              <a:gd name="connsiteX27" fmla="*/ 100546 w 172170"/>
              <a:gd name="connsiteY27" fmla="*/ 158477 h 324438"/>
              <a:gd name="connsiteX28" fmla="*/ 128835 w 172170"/>
              <a:gd name="connsiteY28" fmla="*/ 165935 h 324438"/>
              <a:gd name="connsiteX29" fmla="*/ 151486 w 172170"/>
              <a:gd name="connsiteY29" fmla="*/ 181090 h 324438"/>
              <a:gd name="connsiteX30" fmla="*/ 166611 w 172170"/>
              <a:gd name="connsiteY30" fmla="*/ 203693 h 324438"/>
              <a:gd name="connsiteX31" fmla="*/ 172155 w 172170"/>
              <a:gd name="connsiteY31" fmla="*/ 233077 h 324438"/>
              <a:gd name="connsiteX32" fmla="*/ 164001 w 172170"/>
              <a:gd name="connsiteY32" fmla="*/ 272044 h 324438"/>
              <a:gd name="connsiteX33" fmla="*/ 141675 w 172170"/>
              <a:gd name="connsiteY33" fmla="*/ 300619 h 324438"/>
              <a:gd name="connsiteX34" fmla="*/ 108299 w 172170"/>
              <a:gd name="connsiteY34" fmla="*/ 318345 h 324438"/>
              <a:gd name="connsiteX35" fmla="*/ 67218 w 172170"/>
              <a:gd name="connsiteY35" fmla="*/ 324403 h 324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72170" h="324438">
                <a:moveTo>
                  <a:pt x="67218" y="324403"/>
                </a:moveTo>
                <a:cubicBezTo>
                  <a:pt x="43833" y="324936"/>
                  <a:pt x="20698" y="319497"/>
                  <a:pt x="0" y="308601"/>
                </a:cubicBezTo>
                <a:lnTo>
                  <a:pt x="0" y="285284"/>
                </a:lnTo>
                <a:cubicBezTo>
                  <a:pt x="20205" y="298696"/>
                  <a:pt x="43854" y="305989"/>
                  <a:pt x="68104" y="306286"/>
                </a:cubicBezTo>
                <a:cubicBezTo>
                  <a:pt x="78268" y="306314"/>
                  <a:pt x="88392" y="305001"/>
                  <a:pt x="98212" y="302381"/>
                </a:cubicBezTo>
                <a:cubicBezTo>
                  <a:pt x="107609" y="299918"/>
                  <a:pt x="116446" y="295675"/>
                  <a:pt x="124244" y="289884"/>
                </a:cubicBezTo>
                <a:cubicBezTo>
                  <a:pt x="131920" y="284069"/>
                  <a:pt x="138167" y="276576"/>
                  <a:pt x="142504" y="267977"/>
                </a:cubicBezTo>
                <a:cubicBezTo>
                  <a:pt x="147282" y="258081"/>
                  <a:pt x="149630" y="247187"/>
                  <a:pt x="149352" y="236201"/>
                </a:cubicBezTo>
                <a:cubicBezTo>
                  <a:pt x="150558" y="215420"/>
                  <a:pt x="141176" y="195437"/>
                  <a:pt x="124416" y="183090"/>
                </a:cubicBezTo>
                <a:cubicBezTo>
                  <a:pt x="108223" y="171412"/>
                  <a:pt x="84230" y="165497"/>
                  <a:pt x="53149" y="165497"/>
                </a:cubicBezTo>
                <a:lnTo>
                  <a:pt x="31032" y="165497"/>
                </a:lnTo>
                <a:lnTo>
                  <a:pt x="31032" y="147400"/>
                </a:lnTo>
                <a:lnTo>
                  <a:pt x="51149" y="147400"/>
                </a:lnTo>
                <a:cubicBezTo>
                  <a:pt x="79458" y="147400"/>
                  <a:pt x="101175" y="141685"/>
                  <a:pt x="115710" y="130255"/>
                </a:cubicBezTo>
                <a:cubicBezTo>
                  <a:pt x="130813" y="117983"/>
                  <a:pt x="139098" y="99200"/>
                  <a:pt x="137979" y="79772"/>
                </a:cubicBezTo>
                <a:cubicBezTo>
                  <a:pt x="139075" y="62927"/>
                  <a:pt x="133076" y="46391"/>
                  <a:pt x="121434" y="34167"/>
                </a:cubicBezTo>
                <a:cubicBezTo>
                  <a:pt x="107825" y="22734"/>
                  <a:pt x="90301" y="17046"/>
                  <a:pt x="72571" y="18307"/>
                </a:cubicBezTo>
                <a:cubicBezTo>
                  <a:pt x="51126" y="18705"/>
                  <a:pt x="30260" y="25323"/>
                  <a:pt x="12506" y="37357"/>
                </a:cubicBezTo>
                <a:lnTo>
                  <a:pt x="12506" y="16755"/>
                </a:lnTo>
                <a:cubicBezTo>
                  <a:pt x="32838" y="5854"/>
                  <a:pt x="55531" y="102"/>
                  <a:pt x="78600" y="0"/>
                </a:cubicBezTo>
                <a:cubicBezTo>
                  <a:pt x="89309" y="-28"/>
                  <a:pt x="99965" y="1502"/>
                  <a:pt x="110233" y="4544"/>
                </a:cubicBezTo>
                <a:cubicBezTo>
                  <a:pt x="119771" y="7321"/>
                  <a:pt x="128675" y="11935"/>
                  <a:pt x="136446" y="18126"/>
                </a:cubicBezTo>
                <a:cubicBezTo>
                  <a:pt x="143961" y="24264"/>
                  <a:pt x="150054" y="31960"/>
                  <a:pt x="154305" y="40682"/>
                </a:cubicBezTo>
                <a:cubicBezTo>
                  <a:pt x="158940" y="50580"/>
                  <a:pt x="161222" y="61416"/>
                  <a:pt x="160972" y="72343"/>
                </a:cubicBezTo>
                <a:cubicBezTo>
                  <a:pt x="160972" y="113757"/>
                  <a:pt x="141027" y="139513"/>
                  <a:pt x="100013" y="151067"/>
                </a:cubicBezTo>
                <a:lnTo>
                  <a:pt x="97584" y="151743"/>
                </a:lnTo>
                <a:lnTo>
                  <a:pt x="97584" y="158134"/>
                </a:lnTo>
                <a:lnTo>
                  <a:pt x="100546" y="158477"/>
                </a:lnTo>
                <a:cubicBezTo>
                  <a:pt x="110292" y="159553"/>
                  <a:pt x="119825" y="162066"/>
                  <a:pt x="128835" y="165935"/>
                </a:cubicBezTo>
                <a:cubicBezTo>
                  <a:pt x="137262" y="169534"/>
                  <a:pt x="144944" y="174673"/>
                  <a:pt x="151486" y="181090"/>
                </a:cubicBezTo>
                <a:cubicBezTo>
                  <a:pt x="157964" y="187557"/>
                  <a:pt x="163103" y="195238"/>
                  <a:pt x="166611" y="203693"/>
                </a:cubicBezTo>
                <a:cubicBezTo>
                  <a:pt x="170412" y="213017"/>
                  <a:pt x="172297" y="223009"/>
                  <a:pt x="172155" y="233077"/>
                </a:cubicBezTo>
                <a:cubicBezTo>
                  <a:pt x="172405" y="246514"/>
                  <a:pt x="169618" y="259835"/>
                  <a:pt x="164001" y="272044"/>
                </a:cubicBezTo>
                <a:cubicBezTo>
                  <a:pt x="158756" y="283098"/>
                  <a:pt x="151132" y="292856"/>
                  <a:pt x="141675" y="300619"/>
                </a:cubicBezTo>
                <a:cubicBezTo>
                  <a:pt x="131777" y="308595"/>
                  <a:pt x="120450" y="314611"/>
                  <a:pt x="108299" y="318345"/>
                </a:cubicBezTo>
                <a:cubicBezTo>
                  <a:pt x="94997" y="322457"/>
                  <a:pt x="81142" y="324500"/>
                  <a:pt x="67218" y="324403"/>
                </a:cubicBezTo>
                <a:close/>
              </a:path>
            </a:pathLst>
          </a:custGeom>
          <a:solidFill>
            <a:srgbClr val="163E64"/>
          </a:solidFill>
          <a:ln w="76200" cap="flat">
            <a:solidFill>
              <a:srgbClr val="163E64"/>
            </a:solidFill>
            <a:prstDash val="solid"/>
            <a:miter/>
          </a:ln>
        </p:spPr>
        <p:txBody>
          <a:bodyPr rtlCol="0" anchor="ctr"/>
          <a:lstStyle/>
          <a:p>
            <a:endParaRPr lang="sv-SE"/>
          </a:p>
        </p:txBody>
      </p:sp>
      <p:sp>
        <p:nvSpPr>
          <p:cNvPr id="73" name="textruta 72">
            <a:extLst>
              <a:ext uri="{FF2B5EF4-FFF2-40B4-BE49-F238E27FC236}">
                <a16:creationId xmlns:a16="http://schemas.microsoft.com/office/drawing/2014/main" id="{6517B428-6645-0BC6-22DE-D154EA3160ED}"/>
              </a:ext>
            </a:extLst>
          </p:cNvPr>
          <p:cNvSpPr txBox="1"/>
          <p:nvPr/>
        </p:nvSpPr>
        <p:spPr>
          <a:xfrm>
            <a:off x="581003" y="9094298"/>
            <a:ext cx="5389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v-SE" sz="1200" b="1" dirty="0"/>
              <a:t>Hur lämnar jag en synpunkt?</a:t>
            </a:r>
          </a:p>
          <a:p>
            <a:r>
              <a:rPr lang="sv-SE" sz="1200" dirty="0"/>
              <a:t>Det är enkelt! Du fyller i formuläret ”Synpunkt på produkt”, som du hittar på </a:t>
            </a:r>
            <a:r>
              <a:rPr lang="sv-SE" sz="1200" dirty="0">
                <a:hlinkClick r:id="rId3"/>
              </a:rPr>
              <a:t>www.varuforsorjningen.se</a:t>
            </a:r>
            <a:r>
              <a:rPr lang="sv-SE" sz="1200" dirty="0"/>
              <a:t> under fliken ”För beställare” och sedan ”Reklamation och synpunkter”</a:t>
            </a:r>
          </a:p>
        </p:txBody>
      </p:sp>
      <p:sp>
        <p:nvSpPr>
          <p:cNvPr id="74" name="textruta 73">
            <a:extLst>
              <a:ext uri="{FF2B5EF4-FFF2-40B4-BE49-F238E27FC236}">
                <a16:creationId xmlns:a16="http://schemas.microsoft.com/office/drawing/2014/main" id="{9E10AEF9-EF24-A792-56E3-586555F8BC1D}"/>
              </a:ext>
            </a:extLst>
          </p:cNvPr>
          <p:cNvSpPr txBox="1"/>
          <p:nvPr/>
        </p:nvSpPr>
        <p:spPr>
          <a:xfrm>
            <a:off x="698391" y="10189998"/>
            <a:ext cx="53895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i="1" dirty="0"/>
              <a:t>Tack för att du delar med dig av din synpunkt – din erfarenhet kan göra skillnad på det upphandlade sortimentet. </a:t>
            </a:r>
          </a:p>
          <a:p>
            <a:pPr algn="ctr"/>
            <a:endParaRPr lang="sv-SE" sz="1200" i="1" dirty="0"/>
          </a:p>
          <a:p>
            <a:pPr algn="ctr"/>
            <a:r>
              <a:rPr lang="sv-SE" sz="1200" i="1" dirty="0"/>
              <a:t>Med vänliga hälsningar,</a:t>
            </a:r>
          </a:p>
          <a:p>
            <a:pPr algn="ctr"/>
            <a:endParaRPr lang="sv-SE" sz="1200" i="1" dirty="0"/>
          </a:p>
          <a:p>
            <a:pPr algn="ctr"/>
            <a:r>
              <a:rPr lang="sv-SE" sz="1200" i="1" dirty="0"/>
              <a:t>Teamet på Varuförsörjningen</a:t>
            </a:r>
          </a:p>
        </p:txBody>
      </p:sp>
    </p:spTree>
    <p:extLst>
      <p:ext uri="{BB962C8B-B14F-4D97-AF65-F5344CB8AC3E}">
        <p14:creationId xmlns:p14="http://schemas.microsoft.com/office/powerpoint/2010/main" val="3104936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-t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B268A37EAAB64296BB11533CC973A4" ma:contentTypeVersion="18" ma:contentTypeDescription="Skapa ett nytt dokument." ma:contentTypeScope="" ma:versionID="8e6695802ff381e176c7288517fc7498">
  <xsd:schema xmlns:xsd="http://www.w3.org/2001/XMLSchema" xmlns:xs="http://www.w3.org/2001/XMLSchema" xmlns:p="http://schemas.microsoft.com/office/2006/metadata/properties" xmlns:ns2="fc782515-f6b9-41f2-bf8b-d7300b3503df" xmlns:ns3="941adc20-2258-45de-8bd3-8388c8de7047" xmlns:ns4="28c0f289-e8e7-494a-b19b-89669d2ae230" targetNamespace="http://schemas.microsoft.com/office/2006/metadata/properties" ma:root="true" ma:fieldsID="75994cad1c7c936a3934c03ff7695dfa" ns2:_="" ns3:_="" ns4:_="">
    <xsd:import namespace="fc782515-f6b9-41f2-bf8b-d7300b3503df"/>
    <xsd:import namespace="941adc20-2258-45de-8bd3-8388c8de7047"/>
    <xsd:import namespace="28c0f289-e8e7-494a-b19b-89669d2ae2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782515-f6b9-41f2-bf8b-d7300b3503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dc5775e4-b345-4190-a263-decfa033c0e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1adc20-2258-45de-8bd3-8388c8de704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c0f289-e8e7-494a-b19b-89669d2ae230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9d50726d-6a46-4097-aefe-1ab4e90cec99}" ma:internalName="TaxCatchAll" ma:showField="CatchAllData" ma:web="941adc20-2258-45de-8bd3-8388c8de704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c782515-f6b9-41f2-bf8b-d7300b3503df">
      <Terms xmlns="http://schemas.microsoft.com/office/infopath/2007/PartnerControls"/>
    </lcf76f155ced4ddcb4097134ff3c332f>
    <TaxCatchAll xmlns="28c0f289-e8e7-494a-b19b-89669d2ae230" xsi:nil="true"/>
  </documentManagement>
</p:properties>
</file>

<file path=customXml/itemProps1.xml><?xml version="1.0" encoding="utf-8"?>
<ds:datastoreItem xmlns:ds="http://schemas.openxmlformats.org/officeDocument/2006/customXml" ds:itemID="{90EE70A5-4212-428F-8E72-DC4E39753D08}"/>
</file>

<file path=customXml/itemProps2.xml><?xml version="1.0" encoding="utf-8"?>
<ds:datastoreItem xmlns:ds="http://schemas.openxmlformats.org/officeDocument/2006/customXml" ds:itemID="{705E414C-65D7-44ED-ABCE-A4F5D39F5B7D}"/>
</file>

<file path=customXml/itemProps3.xml><?xml version="1.0" encoding="utf-8"?>
<ds:datastoreItem xmlns:ds="http://schemas.openxmlformats.org/officeDocument/2006/customXml" ds:itemID="{4A316AD0-1320-41C9-A0A9-9EB5758F80C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288</Words>
  <Application>Microsoft Office PowerPoint</Application>
  <PresentationFormat>Bredbild</PresentationFormat>
  <Paragraphs>21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Avenir Next LT Pro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 Rosencrantz</dc:creator>
  <cp:lastModifiedBy>Sara Rosencrantz</cp:lastModifiedBy>
  <cp:revision>4</cp:revision>
  <dcterms:created xsi:type="dcterms:W3CDTF">2025-04-22T15:29:49Z</dcterms:created>
  <dcterms:modified xsi:type="dcterms:W3CDTF">2025-04-24T09:32:56Z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0x010100C2B268A37EAAB64296BB11533CC973A4</vt:lpwstr>
  </property>
</Properties>
</file>