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8"/>
  </p:notesMasterIdLst>
  <p:sldIdLst>
    <p:sldId id="445" r:id="rId4"/>
    <p:sldId id="256" r:id="rId5"/>
    <p:sldId id="439" r:id="rId6"/>
    <p:sldId id="456" r:id="rId7"/>
    <p:sldId id="454" r:id="rId8"/>
    <p:sldId id="449" r:id="rId9"/>
    <p:sldId id="446" r:id="rId10"/>
    <p:sldId id="447" r:id="rId11"/>
    <p:sldId id="451" r:id="rId12"/>
    <p:sldId id="448" r:id="rId13"/>
    <p:sldId id="452" r:id="rId14"/>
    <p:sldId id="453" r:id="rId15"/>
    <p:sldId id="455" r:id="rId16"/>
    <p:sldId id="261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1D752-3B40-4F1E-80DD-BFA20CE5DEF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BA30F-3414-4931-BB73-DEAF07D01C7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01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3124CF-4604-5193-6462-B553D1854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A2EE34B-23F7-1BB7-48B1-752D2A72B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FFC2B2-5953-EAF8-A3CC-5D5C7A74A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AE7AD6-556E-FDE0-E068-B1CE64589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8A2432-FADE-F802-D477-179265C06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309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A748E9-04E7-CEB6-E1CB-F2CEE5D52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B572E7F-A3CC-B0B9-65CB-AD3040B1E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03BD3D-4BBE-1CB7-C518-77586E8C6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7FF8B9-F23A-21E2-29BC-31487DA5F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F80A63-1707-732D-4A3E-E4854552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100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2C98506-BC36-683A-8A02-0680BF4108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245A61B-C513-3A4A-6863-5F273AA9A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908167-03CC-2BA0-D77B-A1D5C59C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9921CD-6398-78EF-09D2-D6BF3FA0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195514-4DFB-59C2-3461-0BA7FAF5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71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BC8DCF-293B-8FBF-CF31-69A0287B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33E650-8DC3-742D-9A96-341E796E8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CC7B43-646F-9610-40EB-9560D1BB1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F89177-6615-BA5A-09CE-F557633B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C8D834-9EA6-D22F-8859-285A0383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0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238DEA-FAA1-810F-7D80-B7E84ACAE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60E151-92FA-44CB-DDA8-6C68CEB75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D75C3D-CB65-A91A-AFAD-BC41A9EF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C057BB-3CBB-297E-C130-29483A5C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413968-0655-2A1E-868E-40003C39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596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AED0E9-B6DC-63CF-A5ED-330E63E3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49E60D-B569-1CA2-1F90-9280EEBF7B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7E4900-E5AE-879F-0B22-5749A72CC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0794E3-391D-73D2-6190-624759352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D1AE63-1E94-3B8E-C2E3-F9ACA4BE7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8C1A169-9DF7-2922-1085-41ED8AFA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117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A529B-0560-3E9B-0077-2199D589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A43E96-3859-17C7-06C9-5D01A973D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10276C-DA3A-4C38-AC3D-249AD8252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5534922-C7EA-775E-0ACD-81BB76B53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2F22FC2-9ADA-6ED9-94BD-03F9036D5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46B228-E176-64CD-0787-06A52723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B72D946-5260-90F1-702E-3901670B5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E29FB9F-5542-A941-0A8D-33B050E9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937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94D4F1-F5E8-A1B4-39F2-F79ABD2BD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C5EA72F-0659-9ABB-49C8-14B6D7BEB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85523DF-919F-60B2-DF58-EFEE47239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E45963F-E395-FA82-A83C-F5821835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453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5211405-4657-4BB5-9014-73B0C007B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CBB2054-E705-839F-A62A-F87A86B2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F9856E4-5D71-DD47-D55F-FE1F74DB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419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C099A3-6ABF-5AAE-9301-058FC476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7D31AF-822F-4B2A-9330-174135A07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29E5CA7-607F-64E6-323A-A98B564AA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3C4DFCA-B3D2-627C-4B62-684205AF8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2BE8E1C-A128-B05D-B052-C62C3E538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AC63C8A-EAB8-57F9-2DC5-D4022AC07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88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24DF1F-3FF2-A6B1-3A99-BA9A17DB9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8AB6597-9EA0-D083-F921-CB6E7B42B3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A014D53-DAD7-96BE-81AD-D9C251D08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122C688-D1CA-7D1C-549E-372AE7205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00C64D3-49C9-0C9B-77F1-6FB1E771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F37BA9-CC50-51AC-880E-D33D27C6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36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E857D8A-8DA6-D358-8626-13499282B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290C188-2AAF-109F-F8B5-5D7C9BA5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24FC0D-8933-393A-BB0D-448C58323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E60A7-464F-4ED1-A907-37D1B5400C3D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2CDC64-F768-D7FF-C5F8-76D08015B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C00AE4-12E2-91C2-E950-B1E827147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19740-BDB0-4A84-944C-63A4CB45920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538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J:\Loggor\Varuförsörjningen2007\Dokument\VaruText_200dp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0" y="1980000"/>
            <a:ext cx="9332167" cy="291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7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Beställning och leverans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809456"/>
          </a:xfrm>
        </p:spPr>
        <p:txBody>
          <a:bodyPr anchor="ctr">
            <a:normAutofit fontScale="92500" lnSpcReduction="10000"/>
          </a:bodyPr>
          <a:lstStyle/>
          <a:p>
            <a:r>
              <a:rPr lang="sv-SE" dirty="0"/>
              <a:t>För beställarna innebär 3PL-bytet endast ett fåtal praktiska förändringar.</a:t>
            </a:r>
          </a:p>
          <a:p>
            <a:r>
              <a:rPr lang="sv-SE" dirty="0"/>
              <a:t>Beställningarnas görs via regionens inköpssystem som idag.</a:t>
            </a:r>
          </a:p>
          <a:p>
            <a:r>
              <a:rPr lang="sv-SE" dirty="0"/>
              <a:t>Leveranserna kommer ske som idag men från en ny distributör, </a:t>
            </a:r>
            <a:r>
              <a:rPr lang="sv-SE" dirty="0" err="1"/>
              <a:t>OneMed</a:t>
            </a:r>
            <a:r>
              <a:rPr lang="sv-SE" dirty="0"/>
              <a:t>.</a:t>
            </a:r>
          </a:p>
          <a:p>
            <a:r>
              <a:rPr lang="sv-SE" dirty="0"/>
              <a:t>Internlogistiken inom regionen är oförändrad.</a:t>
            </a:r>
          </a:p>
          <a:p>
            <a:r>
              <a:rPr lang="sv-SE" dirty="0"/>
              <a:t>Stopptid för beställningar är senarelagd.</a:t>
            </a:r>
          </a:p>
          <a:p>
            <a:pPr lvl="1"/>
            <a:r>
              <a:rPr lang="sv-SE" dirty="0" err="1"/>
              <a:t>Kl</a:t>
            </a:r>
            <a:r>
              <a:rPr lang="sv-SE" dirty="0"/>
              <a:t> 16 istället för </a:t>
            </a:r>
            <a:r>
              <a:rPr lang="sv-SE" dirty="0" err="1"/>
              <a:t>kl</a:t>
            </a:r>
            <a:r>
              <a:rPr lang="sv-SE" dirty="0"/>
              <a:t> 11!</a:t>
            </a:r>
          </a:p>
          <a:p>
            <a:pPr lvl="1"/>
            <a:r>
              <a:rPr lang="sv-SE" sz="2200" dirty="0">
                <a:solidFill>
                  <a:srgbClr val="FF0000"/>
                </a:solidFill>
              </a:rPr>
              <a:t>OBS! Region Uppsala har fortfarande stopptid </a:t>
            </a:r>
            <a:r>
              <a:rPr lang="sv-SE" sz="2200" dirty="0" err="1">
                <a:solidFill>
                  <a:srgbClr val="FF0000"/>
                </a:solidFill>
              </a:rPr>
              <a:t>kl</a:t>
            </a:r>
            <a:r>
              <a:rPr lang="sv-SE" sz="2200" dirty="0">
                <a:solidFill>
                  <a:srgbClr val="FF0000"/>
                </a:solidFill>
              </a:rPr>
              <a:t> 11.00</a:t>
            </a:r>
          </a:p>
          <a:p>
            <a:r>
              <a:rPr lang="sv-SE" dirty="0"/>
              <a:t>Restorder till Apotekstjänst annulleras vid avtalsstart och levereras inte och behöver beställas  på nytt i inköpssystemet.</a:t>
            </a:r>
          </a:p>
          <a:p>
            <a:r>
              <a:rPr lang="sv-SE" dirty="0"/>
              <a:t>Beställning av </a:t>
            </a:r>
            <a:r>
              <a:rPr lang="sv-SE" dirty="0" err="1"/>
              <a:t>Inko</a:t>
            </a:r>
            <a:r>
              <a:rPr lang="sv-SE" dirty="0"/>
              <a:t>/</a:t>
            </a:r>
            <a:r>
              <a:rPr lang="sv-SE" dirty="0" err="1"/>
              <a:t>Uro</a:t>
            </a:r>
            <a:r>
              <a:rPr lang="sv-SE" dirty="0"/>
              <a:t>-produkter via Guide påverkas inte av detta avtal.</a:t>
            </a:r>
          </a:p>
        </p:txBody>
      </p:sp>
    </p:spTree>
    <p:extLst>
      <p:ext uri="{BB962C8B-B14F-4D97-AF65-F5344CB8AC3E}">
        <p14:creationId xmlns:p14="http://schemas.microsoft.com/office/powerpoint/2010/main" val="281421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sz="3700">
                <a:solidFill>
                  <a:srgbClr val="FFFFFF"/>
                </a:solidFill>
              </a:rPr>
              <a:t>Avtalsövergång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160868"/>
            <a:ext cx="7948529" cy="6595532"/>
          </a:xfrm>
        </p:spPr>
        <p:txBody>
          <a:bodyPr anchor="ctr">
            <a:normAutofit/>
          </a:bodyPr>
          <a:lstStyle/>
          <a:p>
            <a:r>
              <a:rPr lang="sv-SE" sz="2400" dirty="0"/>
              <a:t>Region Sörmland </a:t>
            </a:r>
            <a:br>
              <a:rPr lang="sv-SE" sz="2400" dirty="0"/>
            </a:br>
            <a:r>
              <a:rPr lang="sv-SE" sz="2400" b="1" dirty="0"/>
              <a:t>avtalsstart 1/10 2023</a:t>
            </a:r>
          </a:p>
          <a:p>
            <a:pPr lvl="1"/>
            <a:r>
              <a:rPr lang="sv-SE" dirty="0"/>
              <a:t>Sista beställning till Apotekstjänst:	Ons 27/9 </a:t>
            </a:r>
            <a:r>
              <a:rPr lang="sv-SE" sz="1800" dirty="0" err="1"/>
              <a:t>kl</a:t>
            </a:r>
            <a:r>
              <a:rPr lang="sv-SE" sz="1800" dirty="0"/>
              <a:t> 11:00</a:t>
            </a:r>
          </a:p>
          <a:p>
            <a:pPr lvl="1"/>
            <a:r>
              <a:rPr lang="sv-SE" dirty="0"/>
              <a:t>Sista leverans från Apotekstjänst:	</a:t>
            </a:r>
            <a:r>
              <a:rPr lang="sv-SE" dirty="0" err="1"/>
              <a:t>Fre</a:t>
            </a:r>
            <a:r>
              <a:rPr lang="sv-SE" dirty="0"/>
              <a:t> 29/9</a:t>
            </a:r>
          </a:p>
          <a:p>
            <a:pPr lvl="1"/>
            <a:r>
              <a:rPr lang="sv-SE" dirty="0"/>
              <a:t>Första beställning till </a:t>
            </a:r>
            <a:r>
              <a:rPr lang="sv-SE" dirty="0" err="1"/>
              <a:t>OneMed</a:t>
            </a:r>
            <a:r>
              <a:rPr lang="sv-SE" dirty="0"/>
              <a:t>:		Mån 2/10</a:t>
            </a:r>
          </a:p>
          <a:p>
            <a:pPr lvl="1"/>
            <a:r>
              <a:rPr lang="sv-SE" dirty="0"/>
              <a:t>Första leverans från </a:t>
            </a:r>
            <a:r>
              <a:rPr lang="sv-SE" dirty="0" err="1"/>
              <a:t>OneMed</a:t>
            </a:r>
            <a:r>
              <a:rPr lang="sv-SE" dirty="0"/>
              <a:t>:		Ons 4/10</a:t>
            </a:r>
          </a:p>
          <a:p>
            <a:endParaRPr lang="sv-SE" dirty="0"/>
          </a:p>
          <a:p>
            <a:r>
              <a:rPr lang="sv-SE" sz="2400" dirty="0"/>
              <a:t>Regionerna Dalarna, Uppsala, Västmanland och Örebro </a:t>
            </a:r>
            <a:r>
              <a:rPr lang="sv-SE" sz="2400" b="1" dirty="0"/>
              <a:t>avtalsstart 1/11 2023</a:t>
            </a:r>
          </a:p>
          <a:p>
            <a:pPr lvl="1"/>
            <a:r>
              <a:rPr lang="sv-SE" dirty="0"/>
              <a:t>Sista beställning till Apotekstjänst:	</a:t>
            </a:r>
            <a:r>
              <a:rPr lang="sv-SE" dirty="0" err="1"/>
              <a:t>Tis</a:t>
            </a:r>
            <a:r>
              <a:rPr lang="sv-SE" dirty="0"/>
              <a:t> 31/10 </a:t>
            </a:r>
            <a:r>
              <a:rPr lang="sv-SE" sz="1800" dirty="0" err="1"/>
              <a:t>kl</a:t>
            </a:r>
            <a:r>
              <a:rPr lang="sv-SE" sz="1800" dirty="0"/>
              <a:t> 10:30</a:t>
            </a:r>
          </a:p>
          <a:p>
            <a:pPr lvl="1"/>
            <a:r>
              <a:rPr lang="sv-SE" dirty="0"/>
              <a:t>Sista leverans från Apotekstjänst:	Tor 2/11</a:t>
            </a:r>
          </a:p>
          <a:p>
            <a:pPr lvl="1"/>
            <a:r>
              <a:rPr lang="sv-SE" dirty="0"/>
              <a:t>Första beställning till </a:t>
            </a:r>
            <a:r>
              <a:rPr lang="sv-SE" dirty="0" err="1"/>
              <a:t>OneMed</a:t>
            </a:r>
            <a:r>
              <a:rPr lang="sv-SE" dirty="0"/>
              <a:t>:		Ons 1/11 </a:t>
            </a:r>
            <a:r>
              <a:rPr lang="sv-SE" sz="1800" dirty="0" err="1"/>
              <a:t>kl</a:t>
            </a:r>
            <a:r>
              <a:rPr lang="sv-SE" sz="1800" dirty="0"/>
              <a:t> 07:00</a:t>
            </a:r>
          </a:p>
          <a:p>
            <a:pPr lvl="1"/>
            <a:r>
              <a:rPr lang="sv-SE" dirty="0"/>
              <a:t>Första leverans från </a:t>
            </a:r>
            <a:r>
              <a:rPr lang="sv-SE" dirty="0" err="1"/>
              <a:t>OneMed</a:t>
            </a:r>
            <a:r>
              <a:rPr lang="sv-SE" dirty="0"/>
              <a:t>:		</a:t>
            </a:r>
            <a:r>
              <a:rPr lang="sv-SE" dirty="0" err="1"/>
              <a:t>Fre</a:t>
            </a:r>
            <a:r>
              <a:rPr lang="sv-SE" dirty="0"/>
              <a:t> 3/11</a:t>
            </a:r>
          </a:p>
        </p:txBody>
      </p:sp>
    </p:spTree>
    <p:extLst>
      <p:ext uri="{BB962C8B-B14F-4D97-AF65-F5344CB8AC3E}">
        <p14:creationId xmlns:p14="http://schemas.microsoft.com/office/powerpoint/2010/main" val="1038548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Mer information finns på VF’s hemsida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Kontaktuppgifter till </a:t>
            </a:r>
            <a:r>
              <a:rPr lang="sv-SE" dirty="0" err="1"/>
              <a:t>OneMed</a:t>
            </a:r>
            <a:r>
              <a:rPr lang="sv-SE" dirty="0"/>
              <a:t> kundservice</a:t>
            </a:r>
          </a:p>
          <a:p>
            <a:r>
              <a:rPr lang="sv-SE" dirty="0"/>
              <a:t>Rutin för retur av felbeställda varor</a:t>
            </a:r>
          </a:p>
          <a:p>
            <a:r>
              <a:rPr lang="sv-SE" dirty="0"/>
              <a:t>Rutin för reklamation av felaktiga/skadade och saknade artiklar</a:t>
            </a:r>
          </a:p>
          <a:p>
            <a:r>
              <a:rPr lang="sv-SE" dirty="0"/>
              <a:t>Returförfarande</a:t>
            </a:r>
          </a:p>
          <a:p>
            <a:r>
              <a:rPr lang="sv-SE" dirty="0"/>
              <a:t>Felpackat gods</a:t>
            </a:r>
          </a:p>
          <a:p>
            <a:r>
              <a:rPr lang="sv-SE" dirty="0"/>
              <a:t>Akutleveranser</a:t>
            </a:r>
          </a:p>
          <a:p>
            <a:r>
              <a:rPr lang="sv-SE" dirty="0"/>
              <a:t>Svar på vanliga frågor om 3PL-bytet.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u="sng" dirty="0">
                <a:solidFill>
                  <a:srgbClr val="0000FF"/>
                </a:solidFill>
              </a:rPr>
              <a:t>varuforsorjningen.se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529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Frågor!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4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J:\Loggor\Varuförsörjningen2007\Dokument\VaruText_200dp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0" y="1980000"/>
            <a:ext cx="9332167" cy="291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59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582E23-B347-4037-E655-3CED74667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5005" y="1473193"/>
            <a:ext cx="5561938" cy="4359436"/>
          </a:xfrm>
        </p:spPr>
        <p:txBody>
          <a:bodyPr>
            <a:normAutofit/>
          </a:bodyPr>
          <a:lstStyle/>
          <a:p>
            <a:r>
              <a:rPr lang="sv-SE" sz="5100" dirty="0"/>
              <a:t>Information om byte av 3PL-distributör okt-nov 2023</a:t>
            </a:r>
            <a:br>
              <a:rPr lang="sv-SE" sz="5100" dirty="0"/>
            </a:br>
            <a:br>
              <a:rPr lang="sv-SE" sz="5100" dirty="0"/>
            </a:br>
            <a:r>
              <a:rPr lang="sv-SE" sz="3200" dirty="0"/>
              <a:t>Öyvind Bjerke</a:t>
            </a:r>
            <a:br>
              <a:rPr lang="sv-SE" sz="3200" dirty="0"/>
            </a:br>
            <a:r>
              <a:rPr lang="sv-SE" sz="2400" dirty="0"/>
              <a:t>Ekonomi och Logistik</a:t>
            </a:r>
            <a:br>
              <a:rPr lang="sv-SE" sz="2800" dirty="0"/>
            </a:br>
            <a:r>
              <a:rPr lang="sv-SE" sz="2800" dirty="0"/>
              <a:t>Varuförsörjningen</a:t>
            </a:r>
            <a:endParaRPr lang="sv-SE" sz="5100" dirty="0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5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Vad är 3PL?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319088"/>
            <a:ext cx="6906491" cy="1454053"/>
          </a:xfrm>
        </p:spPr>
        <p:txBody>
          <a:bodyPr anchor="ctr">
            <a:normAutofit/>
          </a:bodyPr>
          <a:lstStyle/>
          <a:p>
            <a:r>
              <a:rPr lang="sv-SE" sz="2600" dirty="0"/>
              <a:t>3PL står för tredjepartslogistik, dvs en distributör som sköter inköp, lager och logistik.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3B38999-F480-9780-1026-39907F07A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209" y="1904915"/>
            <a:ext cx="7750396" cy="307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6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Bakgrund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sz="2600" dirty="0"/>
              <a:t>Avtalet med vår nuvarande 3PL-distributör Apotekstjänst löper ut 2023-09-30.</a:t>
            </a:r>
          </a:p>
          <a:p>
            <a:r>
              <a:rPr lang="sv-SE" sz="2600" dirty="0"/>
              <a:t>VF har genomfört en ny upphandling av 3PL-distributör tillsammans med representanter för alla regioner under 2021-2022.</a:t>
            </a:r>
          </a:p>
          <a:p>
            <a:r>
              <a:rPr lang="sv-SE" sz="2600" dirty="0" err="1"/>
              <a:t>OneMed</a:t>
            </a:r>
            <a:r>
              <a:rPr lang="sv-SE" sz="2600" dirty="0"/>
              <a:t> tilldelades i september 2022 men beslutet överprövades.</a:t>
            </a:r>
          </a:p>
          <a:p>
            <a:r>
              <a:rPr lang="sv-SE" sz="2600" dirty="0"/>
              <a:t>Överprövningen avgjordes slutligt 20 juni 2023 och VF vann i samtliga instanser.</a:t>
            </a:r>
          </a:p>
        </p:txBody>
      </p:sp>
    </p:spTree>
    <p:extLst>
      <p:ext uri="{BB962C8B-B14F-4D97-AF65-F5344CB8AC3E}">
        <p14:creationId xmlns:p14="http://schemas.microsoft.com/office/powerpoint/2010/main" val="3546559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Avtal har tecknats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r>
              <a:rPr lang="sv-SE" dirty="0" err="1"/>
              <a:t>Varuförsörjningsnämnden</a:t>
            </a:r>
            <a:r>
              <a:rPr lang="sv-SE" dirty="0"/>
              <a:t> har tecknat avtal med </a:t>
            </a:r>
            <a:r>
              <a:rPr lang="sv-SE" dirty="0" err="1"/>
              <a:t>OneMed</a:t>
            </a:r>
            <a:r>
              <a:rPr lang="sv-SE" dirty="0"/>
              <a:t> som ny distributör av förbrukningsmaterial till sjukvården och tandvården i Region Dalarna, Region Sörmland, Region Uppsala, Region Västmanland och Region Örebro.</a:t>
            </a:r>
          </a:p>
          <a:p>
            <a:r>
              <a:rPr lang="sv-SE" dirty="0"/>
              <a:t>Det nya avtalet gäller från och med 1 oktober 2023 och införandet kommer att ske successivt i regionerna.</a:t>
            </a:r>
          </a:p>
          <a:p>
            <a:r>
              <a:rPr lang="sv-SE" dirty="0"/>
              <a:t>Avtalet gäller i 4 år med förlängningsoption på 3x1 år, totalt max 7 år.</a:t>
            </a:r>
          </a:p>
          <a:p>
            <a:r>
              <a:rPr lang="sv-SE" sz="2800" dirty="0"/>
              <a:t>Det nya avtalet kommer sänka logistikkostnaderna för regionerna med ca 10 MSEK per år.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125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sz="4100">
                <a:solidFill>
                  <a:srgbClr val="FFFFFF"/>
                </a:solidFill>
              </a:rPr>
              <a:t>Förberedelser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Förberedelser och tester har pågått både på Varuförsörjningen, hos leverantören och i regionerna sedan lång tid för att säkerställa att vården ska ha tillgång till material i samband med avtalsstart.</a:t>
            </a:r>
          </a:p>
          <a:p>
            <a:r>
              <a:rPr lang="sv-SE" dirty="0"/>
              <a:t>Bland annat tester av e-handelssystemen och leveranstester till godsmottagningarna.</a:t>
            </a:r>
          </a:p>
          <a:p>
            <a:r>
              <a:rPr lang="sv-SE" dirty="0"/>
              <a:t>Uppbyggnad av </a:t>
            </a:r>
            <a:r>
              <a:rPr lang="sv-SE" dirty="0" err="1"/>
              <a:t>OneMeds</a:t>
            </a:r>
            <a:r>
              <a:rPr lang="sv-SE" dirty="0"/>
              <a:t> lager har pågått sedan i juli.</a:t>
            </a:r>
          </a:p>
        </p:txBody>
      </p:sp>
    </p:spTree>
    <p:extLst>
      <p:ext uri="{BB962C8B-B14F-4D97-AF65-F5344CB8AC3E}">
        <p14:creationId xmlns:p14="http://schemas.microsoft.com/office/powerpoint/2010/main" val="242620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sv-SE" sz="4800"/>
              <a:t>Succesiv avtalsstart</a:t>
            </a:r>
          </a:p>
        </p:txBody>
      </p:sp>
      <p:sp>
        <p:nvSpPr>
          <p:cNvPr id="58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502920"/>
            <a:ext cx="6894576" cy="1463040"/>
          </a:xfrm>
        </p:spPr>
        <p:txBody>
          <a:bodyPr anchor="ctr">
            <a:normAutofit/>
          </a:bodyPr>
          <a:lstStyle/>
          <a:p>
            <a:r>
              <a:rPr lang="sv-SE" sz="1500"/>
              <a:t>För att minimera risken för leveransstörningar vid distributörsbytet genomförs denna gång en succesiv avtalsstart.</a:t>
            </a:r>
          </a:p>
          <a:p>
            <a:r>
              <a:rPr lang="sv-SE" sz="1500"/>
              <a:t>Region Sörmland startar den </a:t>
            </a:r>
            <a:r>
              <a:rPr lang="sv-SE" sz="1500" b="1"/>
              <a:t>1 oktober 2023</a:t>
            </a:r>
          </a:p>
          <a:p>
            <a:r>
              <a:rPr lang="sv-SE" sz="1500"/>
              <a:t>Region Dalarna, Region Uppsala, Region Västmanland och Region Örebro startar den </a:t>
            </a:r>
            <a:r>
              <a:rPr lang="sv-SE" sz="1500" b="1"/>
              <a:t>1 november 2023</a:t>
            </a:r>
          </a:p>
        </p:txBody>
      </p:sp>
      <p:pic>
        <p:nvPicPr>
          <p:cNvPr id="51" name="Bildobjekt 50">
            <a:extLst>
              <a:ext uri="{FF2B5EF4-FFF2-40B4-BE49-F238E27FC236}">
                <a16:creationId xmlns:a16="http://schemas.microsoft.com/office/drawing/2014/main" id="{94380494-777E-3441-1F10-AA970C325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" y="2319031"/>
            <a:ext cx="10917936" cy="390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92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Beredskap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Under oktober och november kommer Apotekstjänst ha kvar fullt lager och all personal under övergången till </a:t>
            </a:r>
            <a:r>
              <a:rPr lang="sv-SE" dirty="0" err="1"/>
              <a:t>OneMed</a:t>
            </a:r>
            <a:r>
              <a:rPr lang="sv-SE" dirty="0"/>
              <a:t>.</a:t>
            </a:r>
          </a:p>
          <a:p>
            <a:r>
              <a:rPr lang="sv-SE" dirty="0" err="1"/>
              <a:t>Säkerhetslagret</a:t>
            </a:r>
            <a:r>
              <a:rPr lang="sv-SE" dirty="0"/>
              <a:t> på </a:t>
            </a:r>
            <a:r>
              <a:rPr lang="sv-SE" dirty="0" err="1"/>
              <a:t>OneMed</a:t>
            </a:r>
            <a:r>
              <a:rPr lang="sv-SE" dirty="0"/>
              <a:t> är utökat till 4 veckors förbrukning</a:t>
            </a:r>
          </a:p>
        </p:txBody>
      </p:sp>
    </p:spTree>
    <p:extLst>
      <p:ext uri="{BB962C8B-B14F-4D97-AF65-F5344CB8AC3E}">
        <p14:creationId xmlns:p14="http://schemas.microsoft.com/office/powerpoint/2010/main" val="4091053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B25BCF4-B2B0-81F4-DC7C-89C27468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Sortiment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A02E39-949D-12B0-13B2-FE530741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Det lagerhållna sortimentet på </a:t>
            </a:r>
            <a:r>
              <a:rPr lang="sv-SE" dirty="0" err="1"/>
              <a:t>OneMed</a:t>
            </a:r>
            <a:r>
              <a:rPr lang="sv-SE" dirty="0"/>
              <a:t> kommer vara samma som på Apotekstjänst idag.</a:t>
            </a:r>
          </a:p>
          <a:p>
            <a:r>
              <a:rPr lang="sv-SE" dirty="0"/>
              <a:t>Sortimentet återfinns på Varuförsörjningens hemsida och i regionens inköpssystem.</a:t>
            </a:r>
          </a:p>
          <a:p>
            <a:r>
              <a:rPr lang="sv-SE" dirty="0"/>
              <a:t>Observera att </a:t>
            </a:r>
            <a:r>
              <a:rPr lang="sv-SE" dirty="0" err="1"/>
              <a:t>OneMed’s</a:t>
            </a:r>
            <a:r>
              <a:rPr lang="sv-SE" dirty="0"/>
              <a:t> övriga sortiment kan inte beställas inom detta avtal.</a:t>
            </a:r>
          </a:p>
        </p:txBody>
      </p:sp>
    </p:spTree>
    <p:extLst>
      <p:ext uri="{BB962C8B-B14F-4D97-AF65-F5344CB8AC3E}">
        <p14:creationId xmlns:p14="http://schemas.microsoft.com/office/powerpoint/2010/main" val="57181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B268A37EAAB64296BB11533CC973A4" ma:contentTypeVersion="17" ma:contentTypeDescription="Skapa ett nytt dokument." ma:contentTypeScope="" ma:versionID="192bc2cf2fb38d94aa8ff971a5b508fb">
  <xsd:schema xmlns:xsd="http://www.w3.org/2001/XMLSchema" xmlns:xs="http://www.w3.org/2001/XMLSchema" xmlns:p="http://schemas.microsoft.com/office/2006/metadata/properties" xmlns:ns2="fc782515-f6b9-41f2-bf8b-d7300b3503df" xmlns:ns3="941adc20-2258-45de-8bd3-8388c8de7047" xmlns:ns4="28c0f289-e8e7-494a-b19b-89669d2ae230" targetNamespace="http://schemas.microsoft.com/office/2006/metadata/properties" ma:root="true" ma:fieldsID="5c4cefdd2d7c616f2d3036b244367fb8" ns2:_="" ns3:_="" ns4:_="">
    <xsd:import namespace="fc782515-f6b9-41f2-bf8b-d7300b3503df"/>
    <xsd:import namespace="941adc20-2258-45de-8bd3-8388c8de7047"/>
    <xsd:import namespace="28c0f289-e8e7-494a-b19b-89669d2ae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82515-f6b9-41f2-bf8b-d7300b3503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dc5775e4-b345-4190-a263-decfa033c0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1adc20-2258-45de-8bd3-8388c8de704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0f289-e8e7-494a-b19b-89669d2ae23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9d50726d-6a46-4097-aefe-1ab4e90cec99}" ma:internalName="TaxCatchAll" ma:showField="CatchAllData" ma:web="941adc20-2258-45de-8bd3-8388c8de70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F3E529-1F05-4D09-8AF4-281B0981A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8030E1-B78D-4704-AFCC-B7B22FE23381}"/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554</Words>
  <Application>Microsoft Office PowerPoint</Application>
  <PresentationFormat>Bredbild</PresentationFormat>
  <Paragraphs>61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PowerPoint-presentation</vt:lpstr>
      <vt:lpstr>Information om byte av 3PL-distributör okt-nov 2023  Öyvind Bjerke Ekonomi och Logistik Varuförsörjningen</vt:lpstr>
      <vt:lpstr>Vad är 3PL?</vt:lpstr>
      <vt:lpstr>Bakgrund</vt:lpstr>
      <vt:lpstr>Avtal har tecknats</vt:lpstr>
      <vt:lpstr>Förberedelser</vt:lpstr>
      <vt:lpstr>Succesiv avtalsstart</vt:lpstr>
      <vt:lpstr>Beredskap</vt:lpstr>
      <vt:lpstr>Sortiment</vt:lpstr>
      <vt:lpstr>Beställning och leverans</vt:lpstr>
      <vt:lpstr>Avtalsövergång</vt:lpstr>
      <vt:lpstr>Mer information finns på VF’s hemsida</vt:lpstr>
      <vt:lpstr>Frågor!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3PL-upphandling</dc:title>
  <dc:creator>Öyvind Bjerke</dc:creator>
  <cp:lastModifiedBy>Öyvind Bjerke</cp:lastModifiedBy>
  <cp:revision>43</cp:revision>
  <dcterms:created xsi:type="dcterms:W3CDTF">2022-08-23T08:12:22Z</dcterms:created>
  <dcterms:modified xsi:type="dcterms:W3CDTF">2023-11-22T10:03:30Z</dcterms:modified>
</cp:coreProperties>
</file>