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6"/>
  </p:sldMasterIdLst>
  <p:notesMasterIdLst>
    <p:notesMasterId r:id="rId15"/>
  </p:notesMasterIdLst>
  <p:sldIdLst>
    <p:sldId id="395" r:id="rId7"/>
    <p:sldId id="394" r:id="rId8"/>
    <p:sldId id="390" r:id="rId9"/>
    <p:sldId id="259" r:id="rId10"/>
    <p:sldId id="257" r:id="rId11"/>
    <p:sldId id="260" r:id="rId12"/>
    <p:sldId id="261" r:id="rId13"/>
    <p:sldId id="29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 för din presentation" id="{2F5AB087-2A90-4031-BE80-6EFFC44721BB}">
          <p14:sldIdLst>
            <p14:sldId id="395"/>
            <p14:sldId id="394"/>
            <p14:sldId id="390"/>
            <p14:sldId id="259"/>
            <p14:sldId id="257"/>
            <p14:sldId id="260"/>
            <p14:sldId id="261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747"/>
    <a:srgbClr val="424242"/>
    <a:srgbClr val="969696"/>
    <a:srgbClr val="FFD378"/>
    <a:srgbClr val="F15060"/>
    <a:srgbClr val="F1F1F1"/>
    <a:srgbClr val="E6E6E6"/>
    <a:srgbClr val="2CA6D5"/>
    <a:srgbClr val="C80000"/>
    <a:srgbClr val="E6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88" autoAdjust="0"/>
    <p:restoredTop sz="85162" autoAdjust="0"/>
  </p:normalViewPr>
  <p:slideViewPr>
    <p:cSldViewPr snapToGrid="0">
      <p:cViewPr varScale="1">
        <p:scale>
          <a:sx n="94" d="100"/>
          <a:sy n="94" d="100"/>
        </p:scale>
        <p:origin x="93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4904" y="80"/>
      </p:cViewPr>
      <p:guideLst/>
    </p:cSldViewPr>
  </p:notesViewPr>
  <p:gridSpacing cx="864000" cy="86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14" Type="http://schemas.openxmlformats.org/officeDocument/2006/relationships/slide" Target="slides/slide8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AC39-4481-4ED3-BD9B-446AF8A56E80}" type="datetimeFigureOut">
              <a:rPr lang="sv-SE" smtClean="0"/>
              <a:t>2026-05-27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479F-A9FA-4460-8A06-25113FD032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92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95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80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3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13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77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8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23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kgrundsbild">
    <p:bg>
      <p:bgPr>
        <a:solidFill>
          <a:srgbClr val="DB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1524000" y="995363"/>
            <a:ext cx="9144000" cy="2306637"/>
          </a:xfrm>
          <a:ln w="50800">
            <a:noFill/>
          </a:ln>
        </p:spPr>
        <p:txBody>
          <a:bodyPr lIns="0" tIns="0" rIns="0" bIns="0" anchor="b">
            <a:noAutofit/>
          </a:bodyPr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"/>
          <p:cNvSpPr>
            <a:spLocks noGrp="1"/>
          </p:cNvSpPr>
          <p:nvPr>
            <p:ph type="subTitle" idx="1"/>
          </p:nvPr>
        </p:nvSpPr>
        <p:spPr>
          <a:xfrm>
            <a:off x="1524000" y="3556000"/>
            <a:ext cx="9144000" cy="1622919"/>
          </a:xfrm>
          <a:prstGeom prst="rect">
            <a:avLst/>
          </a:prstGeom>
          <a:ln w="50800" cap="rnd" cmpd="sng"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6" name="Platshållare för bild" title="Bakgrunds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78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 fu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" title="Beskrivning för bil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grpSp>
        <p:nvGrpSpPr>
          <p:cNvPr id="3" name="Logotyp"/>
          <p:cNvGrpSpPr>
            <a:grpSpLocks noChangeAspect="1"/>
          </p:cNvGrpSpPr>
          <p:nvPr userDrawn="1"/>
        </p:nvGrpSpPr>
        <p:grpSpPr>
          <a:xfrm>
            <a:off x="10765506" y="12571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599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2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21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8" name="Platshållare för bild" title="Beskrivning för bild 2"/>
          <p:cNvSpPr>
            <a:spLocks noGrp="1"/>
          </p:cNvSpPr>
          <p:nvPr>
            <p:ph type="pic" sz="quarter" idx="12"/>
          </p:nvPr>
        </p:nvSpPr>
        <p:spPr>
          <a:xfrm>
            <a:off x="4072270" y="0"/>
            <a:ext cx="4040372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3"/>
          <p:cNvSpPr>
            <a:spLocks noGrp="1"/>
          </p:cNvSpPr>
          <p:nvPr>
            <p:ph type="pic" sz="quarter" idx="14"/>
          </p:nvPr>
        </p:nvSpPr>
        <p:spPr>
          <a:xfrm>
            <a:off x="812760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7" name="Platshållare för bild" title="Beskrivning för bild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text"/>
          <p:cNvSpPr>
            <a:spLocks noGrp="1"/>
          </p:cNvSpPr>
          <p:nvPr>
            <p:ph type="body" sz="quarter" idx="15"/>
          </p:nvPr>
        </p:nvSpPr>
        <p:spPr>
          <a:xfrm>
            <a:off x="4076400" y="3429000"/>
            <a:ext cx="4039200" cy="3429000"/>
          </a:xfrm>
          <a:solidFill>
            <a:schemeClr val="accent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1" name="Platshållare för bild" title="Beskrivning för bild 5"/>
          <p:cNvSpPr>
            <a:spLocks noGrp="1"/>
          </p:cNvSpPr>
          <p:nvPr>
            <p:ph type="pic" sz="quarter" idx="13"/>
          </p:nvPr>
        </p:nvSpPr>
        <p:spPr>
          <a:xfrm>
            <a:off x="8127600" y="3429000"/>
            <a:ext cx="4064400" cy="3429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3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" title="Textblock med avslutande text"/>
          <p:cNvSpPr>
            <a:spLocks noGrp="1"/>
          </p:cNvSpPr>
          <p:nvPr>
            <p:ph type="ctrTitle" hasCustomPrompt="1"/>
          </p:nvPr>
        </p:nvSpPr>
        <p:spPr>
          <a:xfrm>
            <a:off x="695325" y="2032426"/>
            <a:ext cx="10801349" cy="2306637"/>
          </a:xfrm>
          <a:ln w="50800">
            <a:noFill/>
          </a:ln>
        </p:spPr>
        <p:txBody>
          <a:bodyPr lIns="0" tIns="0" rIns="0" bIns="0" anchor="ctr"/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Avslutande text</a:t>
            </a:r>
          </a:p>
        </p:txBody>
      </p:sp>
      <p:grpSp>
        <p:nvGrpSpPr>
          <p:cNvPr id="2" name="Logotyp" title="Region Dalarnas logotyp"/>
          <p:cNvGrpSpPr>
            <a:grpSpLocks noChangeAspect="1"/>
          </p:cNvGrpSpPr>
          <p:nvPr userDrawn="1"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3" name="Freeform 5" title="Region Dalarnas logotyp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" name="Freeform 6" title="Region Dalarnas logotyp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Rectangle 7" title="Region Dalarnas logotyp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8" title="Region Dalarnas logotyp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9" title="Region Dalarnas logotyp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10" title="Region Dalarnas logotyp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1" title="Region Dalarnas logotyp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2" title="Region Dalarnas logotyp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3" title="Region Dalarnas logotyp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4" title="Region Dalarnas logotyp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5" title="Region Dalarnas logotyp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6" title="Region Dalarnas logotyp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7" title="Region Dalarnas logotyp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8" title="Region Dalarnas logotyp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90531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FFDD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4" y="728664"/>
            <a:ext cx="6480000" cy="75565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 hasCustomPrompt="1"/>
          </p:nvPr>
        </p:nvSpPr>
        <p:spPr>
          <a:xfrm>
            <a:off x="695324" y="2076337"/>
            <a:ext cx="6480000" cy="4249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30" name="Platshållare för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2578058"/>
            <a:ext cx="6480000" cy="3730667"/>
          </a:xfrm>
        </p:spPr>
        <p:txBody>
          <a:bodyPr lIns="0" tIns="0" rIns="0" bIns="0">
            <a:noAutofit/>
          </a:bodyPr>
          <a:lstStyle>
            <a:lvl1pPr marL="342900" indent="-342900">
              <a:buClr>
                <a:srgbClr val="DB3747"/>
              </a:buClr>
              <a:buSzPct val="130000"/>
              <a:buFont typeface="Arial Black" panose="020B0A04020102020204" pitchFamily="34" charset="0"/>
              <a:buChar char="›"/>
              <a:defRPr sz="2000" baseline="0"/>
            </a:lvl1pPr>
          </a:lstStyle>
          <a:p>
            <a:pPr lvl="0"/>
            <a:r>
              <a:rPr lang="sv-SE" dirty="0"/>
              <a:t>Innehåll</a:t>
            </a:r>
          </a:p>
          <a:p>
            <a:pPr lvl="0"/>
            <a:r>
              <a:rPr lang="sv-SE" dirty="0"/>
              <a:t>För</a:t>
            </a:r>
          </a:p>
          <a:p>
            <a:pPr lvl="0"/>
            <a:r>
              <a:rPr lang="sv-SE" dirty="0"/>
              <a:t>avsnittet</a:t>
            </a:r>
          </a:p>
        </p:txBody>
      </p:sp>
      <p:sp>
        <p:nvSpPr>
          <p:cNvPr id="23" name="Platshållare för bild" title="Fotobeskrivning"/>
          <p:cNvSpPr>
            <a:spLocks noGrp="1"/>
          </p:cNvSpPr>
          <p:nvPr>
            <p:ph type="pic" sz="quarter" idx="13"/>
          </p:nvPr>
        </p:nvSpPr>
        <p:spPr>
          <a:xfrm>
            <a:off x="7535862" y="0"/>
            <a:ext cx="4656137" cy="6858000"/>
          </a:xfrm>
        </p:spPr>
        <p:txBody>
          <a:bodyPr lIns="0" tIns="0" rIns="0" bIns="0"/>
          <a:lstStyle/>
          <a:p>
            <a:endParaRPr lang="sv-SE" dirty="0"/>
          </a:p>
        </p:txBody>
      </p:sp>
      <p:grpSp>
        <p:nvGrpSpPr>
          <p:cNvPr id="22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382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5" pos="4747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648000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2"/>
            <a:ext cx="648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" title="Fotobeskrivning"/>
          <p:cNvSpPr>
            <a:spLocks noGrp="1"/>
          </p:cNvSpPr>
          <p:nvPr>
            <p:ph type="pic" sz="quarter" idx="12"/>
          </p:nvPr>
        </p:nvSpPr>
        <p:spPr>
          <a:xfrm>
            <a:off x="7535862" y="1"/>
            <a:ext cx="4656137" cy="6858000"/>
          </a:xfrm>
        </p:spPr>
        <p:txBody>
          <a:bodyPr tIns="0" rIns="0" bIns="0"/>
          <a:lstStyle/>
          <a:p>
            <a:endParaRPr lang="sv-SE"/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39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6497955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RUBIK FÖR DETTA KAPITEL</a:t>
            </a:r>
          </a:p>
        </p:txBody>
      </p:sp>
      <p:sp>
        <p:nvSpPr>
          <p:cNvPr id="2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935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idx="1"/>
          </p:nvPr>
        </p:nvSpPr>
        <p:spPr>
          <a:xfrm>
            <a:off x="695325" y="1484313"/>
            <a:ext cx="10801350" cy="482441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20000"/>
              <a:defRPr sz="2400"/>
            </a:lvl1pPr>
            <a:lvl2pPr>
              <a:buClr>
                <a:schemeClr val="accent1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accent1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7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30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5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RUBRIK FÖR DETTA KAPITEL</a:t>
            </a:r>
          </a:p>
        </p:txBody>
      </p: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2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1"/>
            <a:ext cx="522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276675" y="1484313"/>
            <a:ext cx="5220000" cy="482441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8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RUBRIK FÖR DETTA KAPITEL</a:t>
            </a:r>
          </a:p>
        </p:txBody>
      </p:sp>
      <p:sp>
        <p:nvSpPr>
          <p:cNvPr id="3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/>
          </p:nvPr>
        </p:nvSpPr>
        <p:spPr>
          <a:xfrm>
            <a:off x="695324" y="1484313"/>
            <a:ext cx="5220000" cy="8239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95325" y="2542717"/>
            <a:ext cx="5221381" cy="376600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underrubrik"/>
          <p:cNvSpPr>
            <a:spLocks noGrp="1"/>
          </p:cNvSpPr>
          <p:nvPr>
            <p:ph type="body" sz="quarter" idx="3"/>
          </p:nvPr>
        </p:nvSpPr>
        <p:spPr>
          <a:xfrm>
            <a:off x="6276675" y="1484313"/>
            <a:ext cx="5220000" cy="823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"/>
          <p:cNvSpPr>
            <a:spLocks noGrp="1"/>
          </p:cNvSpPr>
          <p:nvPr>
            <p:ph sz="quarter" idx="4"/>
          </p:nvPr>
        </p:nvSpPr>
        <p:spPr>
          <a:xfrm>
            <a:off x="6278554" y="2541233"/>
            <a:ext cx="5218120" cy="376749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5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2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TITEL PÅ PRESENTATION 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rPr>
              <a:t>►</a:t>
            </a:r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 </a:t>
            </a:r>
            <a:r>
              <a:rPr lang="sv-SE" dirty="0">
                <a:solidFill>
                  <a:srgbClr val="DB3747"/>
                </a:solidFill>
              </a:rPr>
              <a:t>RUBRIK FÖR DETTA KAPITEL</a:t>
            </a:r>
          </a:p>
        </p:txBody>
      </p:sp>
      <p:sp>
        <p:nvSpPr>
          <p:cNvPr id="2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sida rö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8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040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7968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8681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49" cy="75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 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695325" y="1892809"/>
            <a:ext cx="10801350" cy="4415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12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90" r:id="rId3"/>
    <p:sldLayoutId id="2147483680" r:id="rId4"/>
    <p:sldLayoutId id="2147483682" r:id="rId5"/>
    <p:sldLayoutId id="2147483683" r:id="rId6"/>
    <p:sldLayoutId id="2147483684" r:id="rId7"/>
    <p:sldLayoutId id="2147483692" r:id="rId8"/>
    <p:sldLayoutId id="2147483693" r:id="rId9"/>
    <p:sldLayoutId id="2147483688" r:id="rId10"/>
    <p:sldLayoutId id="2147483696" r:id="rId11"/>
    <p:sldLayoutId id="2147483695" r:id="rId12"/>
    <p:sldLayoutId id="2147483685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lkhalsomyndigheten.se/rena-hander-raddar-liv/handhygien-och-handska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latshållare för bild 24" descr="En bild som visar svart, röd, konst&#10;&#10;AI-genererat innehåll kan vara felaktigt.">
            <a:extLst>
              <a:ext uri="{FF2B5EF4-FFF2-40B4-BE49-F238E27FC236}">
                <a16:creationId xmlns:a16="http://schemas.microsoft.com/office/drawing/2014/main" id="{1610BCB0-84D5-EFB9-A77D-920418A83C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32" y="-19638"/>
            <a:ext cx="12192000" cy="6858000"/>
          </a:xfrm>
        </p:spPr>
      </p:pic>
      <p:sp>
        <p:nvSpPr>
          <p:cNvPr id="3" name="Rubrik"/>
          <p:cNvSpPr>
            <a:spLocks noGrp="1"/>
          </p:cNvSpPr>
          <p:nvPr>
            <p:ph type="ctrTitle"/>
          </p:nvPr>
        </p:nvSpPr>
        <p:spPr>
          <a:xfrm>
            <a:off x="1620030" y="2078247"/>
            <a:ext cx="9144000" cy="1799625"/>
          </a:xfrm>
        </p:spPr>
        <p:txBody>
          <a:bodyPr/>
          <a:lstStyle/>
          <a:p>
            <a:r>
              <a:rPr lang="sv-SE" sz="5400" dirty="0"/>
              <a:t>Basala hygienrutiner – användning av handskar</a:t>
            </a:r>
          </a:p>
        </p:txBody>
      </p:sp>
      <p:grpSp>
        <p:nvGrpSpPr>
          <p:cNvPr id="6" name="Logotyp" title="Region Dalarnas logotyp"/>
          <p:cNvGrpSpPr>
            <a:grpSpLocks noChangeAspect="1"/>
          </p:cNvGrpSpPr>
          <p:nvPr/>
        </p:nvGrpSpPr>
        <p:grpSpPr>
          <a:xfrm>
            <a:off x="4914611" y="5312481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A537F914-F025-980A-8DD7-6914AF04A85E}"/>
              </a:ext>
            </a:extLst>
          </p:cNvPr>
          <p:cNvSpPr txBox="1"/>
          <p:nvPr/>
        </p:nvSpPr>
        <p:spPr>
          <a:xfrm>
            <a:off x="10439400" y="6308725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CBBD34-6CCC-505B-2057-ED2C3DB42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65" y="6212481"/>
            <a:ext cx="3643328" cy="369332"/>
          </a:xfrm>
        </p:spPr>
        <p:txBody>
          <a:bodyPr/>
          <a:lstStyle/>
          <a:p>
            <a:r>
              <a:rPr lang="sv-SE" sz="1200" dirty="0"/>
              <a:t>Annica Blomkvist hygiensjuksköterska</a:t>
            </a:r>
          </a:p>
        </p:txBody>
      </p:sp>
    </p:spTree>
    <p:extLst>
      <p:ext uri="{BB962C8B-B14F-4D97-AF65-F5344CB8AC3E}">
        <p14:creationId xmlns:p14="http://schemas.microsoft.com/office/powerpoint/2010/main" val="97534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E3A80D-9BEA-207B-7138-981EE9EF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697598"/>
            <a:ext cx="8661400" cy="646332"/>
          </a:xfrm>
        </p:spPr>
        <p:txBody>
          <a:bodyPr>
            <a:normAutofit fontScale="90000"/>
          </a:bodyPr>
          <a:lstStyle/>
          <a:p>
            <a:r>
              <a:rPr lang="sv-SE" sz="4400" dirty="0">
                <a:latin typeface="Arial" panose="020B0604020202020204" pitchFamily="34" charset="0"/>
                <a:cs typeface="Arial" panose="020B0604020202020204" pitchFamily="34" charset="0"/>
              </a:rPr>
              <a:t>Förutsättningar för god handhygien</a:t>
            </a:r>
            <a:br>
              <a:rPr lang="sv-S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1E9D36E-AB58-1D08-5F44-96A24F8B41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9882" t="12812" r="28051" b="3703"/>
          <a:stretch/>
        </p:blipFill>
        <p:spPr bwMode="auto">
          <a:xfrm>
            <a:off x="838200" y="1524000"/>
            <a:ext cx="3263900" cy="44531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E78B1F2-4A1D-3D9E-F078-16C528C39D14}"/>
              </a:ext>
            </a:extLst>
          </p:cNvPr>
          <p:cNvSpPr txBox="1"/>
          <p:nvPr/>
        </p:nvSpPr>
        <p:spPr>
          <a:xfrm>
            <a:off x="4648200" y="1524000"/>
            <a:ext cx="582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En god handhygien är den viktigaste åtgärden för att motverka smittspridning och vårdrelaterade infektioner 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741AE06-916F-23B1-E578-C603C35DC025}"/>
              </a:ext>
            </a:extLst>
          </p:cNvPr>
          <p:cNvSpPr txBox="1"/>
          <p:nvPr/>
        </p:nvSpPr>
        <p:spPr>
          <a:xfrm>
            <a:off x="4648200" y="3302675"/>
            <a:ext cx="454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Händer och underarmar ska vara fria från smycken, armbandsklocka, aktivitetsarmband, bandage, plåster, stödskenor eller motsvarande</a:t>
            </a:r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Naglarna ska vara korta samt fria från nagellack och annat konstgjort material</a:t>
            </a:r>
          </a:p>
        </p:txBody>
      </p:sp>
    </p:spTree>
    <p:extLst>
      <p:ext uri="{BB962C8B-B14F-4D97-AF65-F5344CB8AC3E}">
        <p14:creationId xmlns:p14="http://schemas.microsoft.com/office/powerpoint/2010/main" val="282620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136F1B1-1E9D-0973-4396-B8B380DE96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096000" y="-590185"/>
            <a:ext cx="5207191" cy="781078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AA1BA18-6225-A9E8-C2DC-0FDC08CB5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9" y="-586378"/>
            <a:ext cx="5207191" cy="78069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A32C26-467D-3D83-149B-903E8FAD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529000"/>
            <a:ext cx="10801349" cy="1800000"/>
          </a:xfrm>
        </p:spPr>
        <p:txBody>
          <a:bodyPr>
            <a:normAutofit/>
          </a:bodyPr>
          <a:lstStyle/>
          <a:p>
            <a:r>
              <a:rPr lang="sv-SE" dirty="0"/>
              <a:t>När </a:t>
            </a:r>
            <a:r>
              <a:rPr lang="sv-SE" dirty="0">
                <a:solidFill>
                  <a:srgbClr val="DB3747"/>
                </a:solidFill>
              </a:rPr>
              <a:t>ska handskar </a:t>
            </a:r>
            <a:r>
              <a:rPr lang="sv-SE" dirty="0"/>
              <a:t>användas?</a:t>
            </a:r>
            <a:br>
              <a:rPr lang="sv-SE" dirty="0"/>
            </a:br>
            <a:br>
              <a:rPr lang="sv-SE" sz="2200" dirty="0"/>
            </a:br>
            <a:endParaRPr lang="sv-SE" sz="4000" b="0" i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D7BF7AE-FD0E-3DA9-2D31-819CEB5CA0AA}"/>
              </a:ext>
            </a:extLst>
          </p:cNvPr>
          <p:cNvSpPr txBox="1"/>
          <p:nvPr/>
        </p:nvSpPr>
        <p:spPr>
          <a:xfrm>
            <a:off x="2698750" y="3873500"/>
            <a:ext cx="679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vissa fall är handskar nödvändiga att använda, men om de används på fel sätt kan de tvärt om riskera att sprida smitta</a:t>
            </a:r>
          </a:p>
        </p:txBody>
      </p:sp>
    </p:spTree>
    <p:extLst>
      <p:ext uri="{BB962C8B-B14F-4D97-AF65-F5344CB8AC3E}">
        <p14:creationId xmlns:p14="http://schemas.microsoft.com/office/powerpoint/2010/main" val="397035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740107FD-AB61-0C4A-6FFC-B660A28DE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27" y="4516244"/>
            <a:ext cx="1627998" cy="21387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430083"/>
            <a:ext cx="10801351" cy="755650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Varför och hur ska handskar användas?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4713" y="1340345"/>
            <a:ext cx="10641961" cy="31758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sv-SE" sz="3600" dirty="0"/>
              <a:t>Handskar används för att undvika att händer blir kraftigt förorenade av mikroorganismer</a:t>
            </a:r>
          </a:p>
          <a:p>
            <a:pPr>
              <a:lnSpc>
                <a:spcPct val="110000"/>
              </a:lnSpc>
            </a:pPr>
            <a:r>
              <a:rPr lang="sv-SE" sz="3600" dirty="0"/>
              <a:t>Handskar används vid kontakt med eller risk för kontakt med kroppsvätskor, t.ex. blod, urin, avföring, kräkning, sekret</a:t>
            </a:r>
          </a:p>
          <a:p>
            <a:pPr>
              <a:lnSpc>
                <a:spcPct val="110000"/>
              </a:lnSpc>
            </a:pPr>
            <a:r>
              <a:rPr lang="sv-SE" sz="3600" dirty="0"/>
              <a:t>Tänk på att inte beröra omväxlande smutsigt och rent med handskar på händer. Handskar blir förorenade vid vårdarbete och sprider smittämnen på samma sätt som en oren hand</a:t>
            </a:r>
            <a:endParaRPr lang="sv-SE" sz="3600" dirty="0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sv-SE" sz="3600" dirty="0"/>
              <a:t>Handskar är en engångsprodukt och ska bytas mellan varje arbetsmoment</a:t>
            </a:r>
          </a:p>
          <a:p>
            <a:pPr>
              <a:lnSpc>
                <a:spcPct val="110000"/>
              </a:lnSpc>
            </a:pPr>
            <a:r>
              <a:rPr lang="sv-SE" sz="3600" dirty="0"/>
              <a:t>Handskarna ska förvaras i sin originalförpackning till dess att de används </a:t>
            </a:r>
          </a:p>
          <a:p>
            <a:pPr>
              <a:lnSpc>
                <a:spcPct val="110000"/>
              </a:lnSpc>
            </a:pPr>
            <a:r>
              <a:rPr lang="sv-SE" sz="3600" dirty="0"/>
              <a:t>Händerna desinfekteras innan handskarna tas ur förpackningen och direkt efter att handskarna tagits av</a:t>
            </a:r>
          </a:p>
          <a:p>
            <a:endParaRPr lang="sv-SE" sz="2900" dirty="0">
              <a:highlight>
                <a:srgbClr val="FFFF00"/>
              </a:highlight>
            </a:endParaRPr>
          </a:p>
          <a:p>
            <a:endParaRPr lang="sv-SE" sz="29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endParaRPr lang="sv-SE" altLang="sv-SE" sz="2000" dirty="0">
              <a:cs typeface="Calibri Light" panose="020F03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52" y="4516244"/>
            <a:ext cx="1627998" cy="21387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4" y="4516244"/>
            <a:ext cx="3206524" cy="21387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5E3918D-E519-F013-5539-8E5A89C43179}"/>
              </a:ext>
            </a:extLst>
          </p:cNvPr>
          <p:cNvSpPr txBox="1"/>
          <p:nvPr/>
        </p:nvSpPr>
        <p:spPr>
          <a:xfrm>
            <a:off x="1706275" y="5847816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9522C62-6EF0-8C35-7B2E-88F3B1807AFC}"/>
              </a:ext>
            </a:extLst>
          </p:cNvPr>
          <p:cNvSpPr txBox="1"/>
          <p:nvPr/>
        </p:nvSpPr>
        <p:spPr>
          <a:xfrm flipH="1">
            <a:off x="4222524" y="587385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F054AAB-C1BF-16B2-B9C5-F8C583F8C790}"/>
              </a:ext>
            </a:extLst>
          </p:cNvPr>
          <p:cNvSpPr txBox="1"/>
          <p:nvPr/>
        </p:nvSpPr>
        <p:spPr>
          <a:xfrm flipH="1">
            <a:off x="8294627" y="5873855"/>
            <a:ext cx="40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369410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3676" y="661505"/>
            <a:ext cx="11442357" cy="755650"/>
          </a:xfrm>
        </p:spPr>
        <p:txBody>
          <a:bodyPr>
            <a:normAutofit fontScale="90000"/>
          </a:bodyPr>
          <a:lstStyle/>
          <a:p>
            <a:r>
              <a:rPr lang="sv-SE" dirty="0"/>
              <a:t>Socialstyrelsen</a:t>
            </a:r>
            <a:br>
              <a:rPr lang="sv-SE" dirty="0"/>
            </a:br>
            <a:br>
              <a:rPr lang="sv-SE" dirty="0"/>
            </a:br>
            <a:r>
              <a:rPr lang="sv-SE" sz="2700" dirty="0"/>
              <a:t>Handskar enligt SOSFS 2015:10 </a:t>
            </a:r>
            <a:br>
              <a:rPr lang="sv-SE" sz="2700" dirty="0"/>
            </a:br>
            <a:r>
              <a:rPr lang="sv-SE" sz="2700" b="0" dirty="0"/>
              <a:t>(Basal hygien i vård och omsorg)</a:t>
            </a:r>
            <a:endParaRPr lang="sv-SE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3676" y="2248515"/>
            <a:ext cx="10801351" cy="4152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Hygienkrav</a:t>
            </a:r>
          </a:p>
          <a:p>
            <a:pPr marL="0" indent="0">
              <a:buNone/>
            </a:pPr>
            <a:r>
              <a:rPr lang="sv-SE" b="1" dirty="0"/>
              <a:t>5 §</a:t>
            </a:r>
            <a:r>
              <a:rPr lang="sv-SE" dirty="0"/>
              <a:t> Den som är yrkesmässigt verksam eller under utbildning i verksamhet som innefattar arbetsmoment som innebär fysisk kontakt med patienter (vård), ska, i situationer där det finns risk för överföring av smittämnen, iaktta följande:</a:t>
            </a:r>
          </a:p>
          <a:p>
            <a:r>
              <a:rPr lang="sv-SE" dirty="0"/>
              <a:t>Handskar ska användas, </a:t>
            </a:r>
            <a:r>
              <a:rPr lang="sv-SE" b="1" dirty="0"/>
              <a:t>om </a:t>
            </a:r>
            <a:r>
              <a:rPr lang="sv-SE" dirty="0"/>
              <a:t>händerna riskerar att komma i </a:t>
            </a:r>
            <a:r>
              <a:rPr lang="sv-SE" b="1" dirty="0"/>
              <a:t>kontakt med kroppsvätskor </a:t>
            </a:r>
            <a:r>
              <a:rPr lang="sv-SE" dirty="0"/>
              <a:t>under ett vård- eller omsorgsmoment. Händerna ska vara torra när handskarna sätts på</a:t>
            </a:r>
          </a:p>
          <a:p>
            <a:r>
              <a:rPr lang="sv-SE" dirty="0"/>
              <a:t>Handskar som används i vård och omsorg ska vara för engångsbruk och avsedda för ändamålet. De ska bytas mellan varje</a:t>
            </a:r>
            <a:r>
              <a:rPr lang="sv-SE" i="1" dirty="0"/>
              <a:t> </a:t>
            </a:r>
            <a:r>
              <a:rPr lang="sv-SE" dirty="0"/>
              <a:t>vård- eller omsorgsmoment</a:t>
            </a:r>
          </a:p>
          <a:p>
            <a:pPr marL="0" indent="0">
              <a:buNone/>
            </a:pPr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959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/>
              <a:t>Folkhälsomyndigheten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4673" y="1225793"/>
            <a:ext cx="6480000" cy="48244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sz="2000" dirty="0"/>
              <a:t>Folkhälsomyndigheten har tillsammans med Sveriges kommuner och regioner (SKR) tagit fram handskpyramiden som ger vägledning när handskar ska användas och inte.</a:t>
            </a:r>
          </a:p>
          <a:p>
            <a:pPr marL="0" indent="0">
              <a:lnSpc>
                <a:spcPct val="110000"/>
              </a:lnSpc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Använd inte handskar då det inte finns någon risk finns för kontakt med kroppsvätskor och utsöndring, </a:t>
            </a:r>
            <a:r>
              <a:rPr lang="sv-SE" sz="2000" dirty="0" err="1"/>
              <a:t>t.ex</a:t>
            </a:r>
            <a:endParaRPr lang="sv-SE" sz="2000" dirty="0"/>
          </a:p>
          <a:p>
            <a:r>
              <a:rPr lang="sv-SE" sz="2000" dirty="0"/>
              <a:t> Vid mätning av blodtryck, temperatur och puls</a:t>
            </a:r>
          </a:p>
          <a:p>
            <a:r>
              <a:rPr lang="sv-SE" sz="2000" dirty="0"/>
              <a:t>Vid omvårdnad av patient</a:t>
            </a:r>
          </a:p>
          <a:p>
            <a:r>
              <a:rPr lang="sv-SE" sz="2000" dirty="0"/>
              <a:t>Vid medicingivning, mathantering och bäddning av  säng</a:t>
            </a:r>
          </a:p>
          <a:p>
            <a:pPr>
              <a:lnSpc>
                <a:spcPct val="110000"/>
              </a:lnSpc>
            </a:pPr>
            <a:endParaRPr lang="sv-SE" sz="2000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65A1DFC-FDB9-282C-0649-EE870380AF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2" descr="Handhygien &amp; handskar i vård och omsorg - Rena händer räddar liv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41300"/>
            <a:ext cx="5295899" cy="6573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D97E97D-0628-5AD2-9A14-E8FDAF2859B1}"/>
              </a:ext>
            </a:extLst>
          </p:cNvPr>
          <p:cNvSpPr/>
          <p:nvPr/>
        </p:nvSpPr>
        <p:spPr>
          <a:xfrm>
            <a:off x="10039739" y="6596743"/>
            <a:ext cx="21522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sz="900" i="1" dirty="0"/>
              <a:t>Bildkälla: Folkhälsomyndigheten, SKR</a:t>
            </a:r>
          </a:p>
        </p:txBody>
      </p:sp>
      <p:sp>
        <p:nvSpPr>
          <p:cNvPr id="6" name="textruta 5">
            <a:hlinkClick r:id="rId4"/>
            <a:extLst>
              <a:ext uri="{FF2B5EF4-FFF2-40B4-BE49-F238E27FC236}">
                <a16:creationId xmlns:a16="http://schemas.microsoft.com/office/drawing/2014/main" id="{B3A347D4-3E52-85B0-2C9F-5B1E4D89E70C}"/>
              </a:ext>
            </a:extLst>
          </p:cNvPr>
          <p:cNvSpPr txBox="1"/>
          <p:nvPr/>
        </p:nvSpPr>
        <p:spPr>
          <a:xfrm>
            <a:off x="1519236" y="5483006"/>
            <a:ext cx="455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4"/>
              </a:rPr>
              <a:t>Rena händer räddar liv</a:t>
            </a:r>
            <a:r>
              <a:rPr lang="sv-SE" dirty="0"/>
              <a:t>- om handhygien och handskar i vård och omsorg</a:t>
            </a:r>
          </a:p>
        </p:txBody>
      </p:sp>
    </p:spTree>
    <p:extLst>
      <p:ext uri="{BB962C8B-B14F-4D97-AF65-F5344CB8AC3E}">
        <p14:creationId xmlns:p14="http://schemas.microsoft.com/office/powerpoint/2010/main" val="372952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894" y="632359"/>
            <a:ext cx="7143978" cy="755650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Tips och råd för handskanvändning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1548" y="1601163"/>
            <a:ext cx="6480000" cy="398409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Det är viktigt att tänka på</a:t>
            </a:r>
            <a:r>
              <a:rPr lang="sv-SE" b="1" dirty="0"/>
              <a:t> när</a:t>
            </a:r>
            <a:r>
              <a:rPr lang="sv-SE" dirty="0"/>
              <a:t> handskar ska användas, </a:t>
            </a:r>
            <a:r>
              <a:rPr lang="sv-SE" b="1" dirty="0"/>
              <a:t>hur</a:t>
            </a:r>
            <a:r>
              <a:rPr lang="sv-SE" dirty="0"/>
              <a:t> man arbetar med handskar och att de </a:t>
            </a:r>
            <a:r>
              <a:rPr lang="sv-SE" b="1" dirty="0"/>
              <a:t>inte</a:t>
            </a:r>
            <a:r>
              <a:rPr lang="sv-SE" dirty="0"/>
              <a:t> ersätter handtvätt eller handdesinfektion</a:t>
            </a:r>
          </a:p>
          <a:p>
            <a:pPr>
              <a:tabLst>
                <a:tab pos="539750" algn="l"/>
                <a:tab pos="1792288" algn="l"/>
              </a:tabLst>
            </a:pPr>
            <a:r>
              <a:rPr lang="sv-SE" dirty="0"/>
              <a:t>Bedöm inför varje arbetsmoment om handskar är nödvändiga just då</a:t>
            </a:r>
          </a:p>
          <a:p>
            <a:pPr>
              <a:tabLst>
                <a:tab pos="539750" algn="l"/>
                <a:tab pos="1792288" algn="l"/>
              </a:tabLst>
            </a:pPr>
            <a:r>
              <a:rPr lang="sv-SE" dirty="0"/>
              <a:t>Diskutera med kollegor. Hur ser handskkulturen ut på er arbetsplats? Används handskar slentrianmässigt? </a:t>
            </a:r>
          </a:p>
          <a:p>
            <a:pPr>
              <a:tabLst>
                <a:tab pos="539750" algn="l"/>
                <a:tab pos="1792288" algn="l"/>
              </a:tabLst>
            </a:pPr>
            <a:r>
              <a:rPr lang="sv-SE" dirty="0"/>
              <a:t>Hur kan ni jobba för att handskar används på ett korrekt sätt vid rätt tillfälle?</a:t>
            </a:r>
          </a:p>
          <a:p>
            <a:pPr marL="0" indent="0">
              <a:buNone/>
              <a:tabLst>
                <a:tab pos="539750" algn="l"/>
                <a:tab pos="1792288" algn="l"/>
              </a:tabLst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805883" y="5585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24" name="Platshållare för bild 23" descr="En bild som visar handske, hand, Skyddshanske, person">
            <a:extLst>
              <a:ext uri="{FF2B5EF4-FFF2-40B4-BE49-F238E27FC236}">
                <a16:creationId xmlns:a16="http://schemas.microsoft.com/office/drawing/2014/main" id="{DE6410A9-3647-06CE-0ED6-3CFD9ECFA1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r="27358"/>
          <a:stretch>
            <a:fillRect/>
          </a:stretch>
        </p:blipFill>
        <p:spPr>
          <a:xfrm>
            <a:off x="7535864" y="0"/>
            <a:ext cx="4656138" cy="6858001"/>
          </a:xfrm>
        </p:spPr>
      </p:pic>
    </p:spTree>
    <p:extLst>
      <p:ext uri="{BB962C8B-B14F-4D97-AF65-F5344CB8AC3E}">
        <p14:creationId xmlns:p14="http://schemas.microsoft.com/office/powerpoint/2010/main" val="112340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82969" y="240696"/>
            <a:ext cx="10801349" cy="2306637"/>
          </a:xfrm>
        </p:spPr>
        <p:txBody>
          <a:bodyPr/>
          <a:lstStyle/>
          <a:p>
            <a:r>
              <a:rPr lang="sv-SE" dirty="0"/>
              <a:t>Tack 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86" y="1896652"/>
            <a:ext cx="2580987" cy="306469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62908A6-8B3C-7893-271E-38BF379EE8E0}"/>
              </a:ext>
            </a:extLst>
          </p:cNvPr>
          <p:cNvSpPr txBox="1"/>
          <p:nvPr/>
        </p:nvSpPr>
        <p:spPr>
          <a:xfrm>
            <a:off x="6083643" y="4961348"/>
            <a:ext cx="2788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AI-genererad bild</a:t>
            </a:r>
          </a:p>
        </p:txBody>
      </p:sp>
    </p:spTree>
    <p:extLst>
      <p:ext uri="{BB962C8B-B14F-4D97-AF65-F5344CB8AC3E}">
        <p14:creationId xmlns:p14="http://schemas.microsoft.com/office/powerpoint/2010/main" val="383536642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- Röd">
  <a:themeElements>
    <a:clrScheme name="RD23">
      <a:dk1>
        <a:sysClr val="windowText" lastClr="000000"/>
      </a:dk1>
      <a:lt1>
        <a:sysClr val="window" lastClr="FFFFFF"/>
      </a:lt1>
      <a:dk2>
        <a:srgbClr val="595959"/>
      </a:dk2>
      <a:lt2>
        <a:srgbClr val="FBDCE2"/>
      </a:lt2>
      <a:accent1>
        <a:srgbClr val="DB3747"/>
      </a:accent1>
      <a:accent2>
        <a:srgbClr val="168DAF"/>
      </a:accent2>
      <a:accent3>
        <a:srgbClr val="178572"/>
      </a:accent3>
      <a:accent4>
        <a:srgbClr val="FED379"/>
      </a:accent4>
      <a:accent5>
        <a:srgbClr val="F4A9B6"/>
      </a:accent5>
      <a:accent6>
        <a:srgbClr val="93D3E5"/>
      </a:accent6>
      <a:hlink>
        <a:srgbClr val="03577B"/>
      </a:hlink>
      <a:folHlink>
        <a:srgbClr val="03577B"/>
      </a:folHlink>
    </a:clrScheme>
    <a:fontScheme name="RD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AC92CF2061C10240851FF38CAA99F4B8030500FC1BF44D7FDED84490CEE4BC9A165B5A" ma:contentTypeVersion="303" ma:contentTypeDescription="Skapa ett nytt dokument." ma:contentTypeScope="" ma:versionID="e7ceab4b7a989c27d7f3c1fbdcb1af51">
  <xsd:schema xmlns:xsd="http://www.w3.org/2001/XMLSchema" xmlns:xs="http://www.w3.org/2001/XMLSchema" xmlns:p="http://schemas.microsoft.com/office/2006/metadata/properties" xmlns:ns2="2f901946-e264-40a9-b252-19c7dedd3add" xmlns:ns3="625733c5-0f95-420a-bdd7-9e1f1bc4aabb" targetNamespace="http://schemas.microsoft.com/office/2006/metadata/properties" ma:root="true" ma:fieldsID="e30543934a70761589ee6692cc323138" ns2:_="" ns3:_="">
    <xsd:import namespace="2f901946-e264-40a9-b252-19c7dedd3add"/>
    <xsd:import namespace="625733c5-0f95-420a-bdd7-9e1f1bc4aabb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ib626626c2604ac096d2606abc0b50e1" minOccurs="0"/>
                <xsd:element ref="ns2:j125def9988a4544907fddb4a09b1af5" minOccurs="0"/>
                <xsd:element ref="ns2:ib8be5378b304cd19503fe0f13c962e4" minOccurs="0"/>
                <xsd:element ref="ns2:LD_OldDokumentstatus" minOccurs="0"/>
                <xsd:element ref="ns2:nf66689e3cec4bcc9e3f4977582c706c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f9eefa9-c519-4751-8e96-f509d56a63cf}" ma:internalName="TaxCatchAll" ma:showField="CatchAllData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626626c2604ac096d2606abc0b50e1" ma:index="26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D_OldDokumentstatus" ma:index="32" nillable="true" ma:displayName="Old Dokumentstatus" ma:hidden="true" ma:internalName="LD_OldDokumentstatus" ma:readOnly="false">
      <xsd:simpleType>
        <xsd:restriction base="dms:Text"/>
      </xsd:simpleType>
    </xsd:element>
    <xsd:element name="nf66689e3cec4bcc9e3f4977582c706c" ma:index="33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4" nillable="true" ma:displayName="Taxonomy Catch All Column1" ma:hidden="true" ma:list="{5f9eefa9-c519-4751-8e96-f509d56a63cf}" ma:internalName="TaxCatchAllLabel" ma:readOnly="true" ma:showField="CatchAllDataLabel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33c5-0f95-420a-bdd7-9e1f1bc4aabb" elementFormDefault="qualified">
    <xsd:import namespace="http://schemas.microsoft.com/office/2006/documentManagement/types"/>
    <xsd:import namespace="http://schemas.microsoft.com/office/infopath/2007/PartnerControls"/>
    <xsd:element name="_dlc_DocId" ma:index="35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6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c0f289-e8e7-494a-b19b-89669d2ae230">
      <Value>31</Value>
      <Value>11</Value>
      <Value>1</Value>
      <Value>122</Value>
      <Value>141</Value>
      <Value>3</Value>
      <Value>54</Value>
    </TaxCatchAll>
    <lcf76f155ced4ddcb4097134ff3c332f xmlns="fc782515-f6b9-41f2-bf8b-d7300b3503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92BFF9-82BB-445E-BE1D-BE3D55519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31E133-5904-4511-B44F-E6E68E975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87BA01-F708-4C75-A7C6-DDCBAB1D318D}"/>
</file>

<file path=customXml/itemProps4.xml><?xml version="1.0" encoding="utf-8"?>
<ds:datastoreItem xmlns:ds="http://schemas.openxmlformats.org/officeDocument/2006/customXml" ds:itemID="{0EE9B88F-CCC6-4750-A1B7-AD539EBCF3A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AC8780B-3F8C-40A4-A45D-1529D097AC8B}">
  <ds:schemaRefs>
    <ds:schemaRef ds:uri="http://purl.org/dc/elements/1.1/"/>
    <ds:schemaRef ds:uri="http://schemas.microsoft.com/office/2006/metadata/properties"/>
    <ds:schemaRef ds:uri="2f901946-e264-40a9-b252-19c7dedd3add"/>
    <ds:schemaRef ds:uri="http://purl.org/dc/terms/"/>
    <ds:schemaRef ds:uri="625733c5-0f95-420a-bdd7-9e1f1bc4aab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23866</TotalTime>
  <Words>479</Words>
  <Application>Microsoft Office PowerPoint</Application>
  <PresentationFormat>Bredbild</PresentationFormat>
  <Paragraphs>55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Standard - Röd</vt:lpstr>
      <vt:lpstr>Basala hygienrutiner – användning av handskar</vt:lpstr>
      <vt:lpstr>Förutsättningar för god handhygien </vt:lpstr>
      <vt:lpstr>När ska handskar användas?  </vt:lpstr>
      <vt:lpstr>Varför och hur ska handskar användas?</vt:lpstr>
      <vt:lpstr>Socialstyrelsen  Handskar enligt SOSFS 2015:10  (Basal hygien i vård och omsorg)</vt:lpstr>
      <vt:lpstr>Folkhälsomyndigheten</vt:lpstr>
      <vt:lpstr>Tips och råd för handskanvändning</vt:lpstr>
      <vt:lpstr>Tack !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Blomkvist Annika /Smittskydd och vårdhygien Dalarna /Falun</cp:lastModifiedBy>
  <cp:revision>321</cp:revision>
  <dcterms:created xsi:type="dcterms:W3CDTF">2023-03-22T13:06:26Z</dcterms:created>
  <dcterms:modified xsi:type="dcterms:W3CDTF">2026-05-27T12:50:36Z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d35d67994db9475aa58636ebfce59533">
    <vt:lpwstr>sv - svenska|fc4bf42e-8ca5-492e-bdac-5e5e0115cfa8</vt:lpwstr>
  </property>
  <property fmtid="{D5CDD505-2E9C-101B-9397-08002B2CF9AE}" pid="4" name="TaxCatchAll">
    <vt:lpwstr>1;#sv - svenska</vt:lpwstr>
  </property>
  <property fmtid="{D5CDD505-2E9C-101B-9397-08002B2CF9AE}" pid="5" name="_dlc_DocIdItemGuid">
    <vt:lpwstr>606d0511-76fd-4c7a-ae94-5b4879eee71d</vt:lpwstr>
  </property>
  <property fmtid="{D5CDD505-2E9C-101B-9397-08002B2CF9AE}" pid="6" name="LD_GallerForVerksamhet">
    <vt:lpwstr>3;#LD|30ac7822-68c2-42d2-8d58-accf1e3539f2</vt:lpwstr>
  </property>
  <property fmtid="{D5CDD505-2E9C-101B-9397-08002B2CF9AE}" pid="7" name="LD_Process">
    <vt:lpwstr/>
  </property>
  <property fmtid="{D5CDD505-2E9C-101B-9397-08002B2CF9AE}" pid="8" name="LD_Nyckelord">
    <vt:lpwstr>31;#mall|53b30309-b039-45d6-8033-f182646ac39a;#54;#grafisk produktion|b8397e3e-bea1-44b5-bb19-b68d199fc022;#141;#power point|ac085ffe-8bcc-4f06-b694-c37579bb604e</vt:lpwstr>
  </property>
  <property fmtid="{D5CDD505-2E9C-101B-9397-08002B2CF9AE}" pid="9" name="LD_Dokumentsamling">
    <vt:lpwstr>122;#Grafisk produktion|916142d0-87d5-45a4-88e1-e3b297b5d7f3</vt:lpwstr>
  </property>
  <property fmtid="{D5CDD505-2E9C-101B-9397-08002B2CF9AE}" pid="10" name="LD_Dokumenttyp">
    <vt:lpwstr>11;#Standarddokument|4d12e0b9-1967-41ec-b4ec-5579d11176b8</vt:lpwstr>
  </property>
  <property fmtid="{D5CDD505-2E9C-101B-9397-08002B2CF9AE}" pid="11" name="LD_Ledningssytem">
    <vt:lpwstr/>
  </property>
  <property fmtid="{D5CDD505-2E9C-101B-9397-08002B2CF9AE}" pid="12" name="Granskning">
    <vt:lpwstr/>
  </property>
  <property fmtid="{D5CDD505-2E9C-101B-9397-08002B2CF9AE}" pid="13" name="LD_Sprak">
    <vt:lpwstr>1;#sv - svenska|fc4bf42e-8ca5-492e-bdac-5e5e0115cfa8</vt:lpwstr>
  </property>
</Properties>
</file>