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4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  <p:sldMasterId id="2147483664" r:id="rId5"/>
    <p:sldMasterId id="2147483672" r:id="rId6"/>
    <p:sldMasterId id="2147483676" r:id="rId7"/>
    <p:sldMasterId id="2147483680" r:id="rId8"/>
  </p:sldMasterIdLst>
  <p:notesMasterIdLst>
    <p:notesMasterId r:id="rId30"/>
  </p:notesMasterIdLst>
  <p:sldIdLst>
    <p:sldId id="256" r:id="rId9"/>
    <p:sldId id="258" r:id="rId10"/>
    <p:sldId id="263" r:id="rId11"/>
    <p:sldId id="264" r:id="rId12"/>
    <p:sldId id="265" r:id="rId13"/>
    <p:sldId id="273" r:id="rId14"/>
    <p:sldId id="260" r:id="rId15"/>
    <p:sldId id="274" r:id="rId16"/>
    <p:sldId id="275" r:id="rId17"/>
    <p:sldId id="276" r:id="rId18"/>
    <p:sldId id="267" r:id="rId19"/>
    <p:sldId id="277" r:id="rId20"/>
    <p:sldId id="281" r:id="rId21"/>
    <p:sldId id="278" r:id="rId22"/>
    <p:sldId id="266" r:id="rId23"/>
    <p:sldId id="262" r:id="rId24"/>
    <p:sldId id="279" r:id="rId25"/>
    <p:sldId id="280" r:id="rId26"/>
    <p:sldId id="271" r:id="rId27"/>
    <p:sldId id="270" r:id="rId28"/>
    <p:sldId id="272" r:id="rId29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F7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06E72D-484B-4DC4-A66B-AA79FFD9D30C}" v="64" dt="2026-10-28T11:00:48.62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741"/>
  </p:normalViewPr>
  <p:slideViewPr>
    <p:cSldViewPr snapToGrid="0" showGuides="1">
      <p:cViewPr varScale="1">
        <p:scale>
          <a:sx n="106" d="100"/>
          <a:sy n="106" d="100"/>
        </p:scale>
        <p:origin x="678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microsoft.com/office/2015/10/relationships/revisionInfo" Target="revisionInfo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Relationship Id="rId8" Type="http://schemas.openxmlformats.org/officeDocument/2006/relationships/slideMaster" Target="slideMasters/slideMaster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gelica Olofsson Fernandez" userId="ce698ed2-e0d9-447d-9759-99f79b696a68" providerId="ADAL" clId="{92EE8805-A51E-4159-A1A9-391876FFDD5D}"/>
    <pc:docChg chg="undo custSel addSld delSld modSld">
      <pc:chgData name="Angelica Olofsson Fernandez" userId="ce698ed2-e0d9-447d-9759-99f79b696a68" providerId="ADAL" clId="{92EE8805-A51E-4159-A1A9-391876FFDD5D}" dt="2026-10-28T11:01:03.438" v="451" actId="20577"/>
      <pc:docMkLst>
        <pc:docMk/>
      </pc:docMkLst>
      <pc:sldChg chg="addSp modSp add del mod">
        <pc:chgData name="Angelica Olofsson Fernandez" userId="ce698ed2-e0d9-447d-9759-99f79b696a68" providerId="ADAL" clId="{92EE8805-A51E-4159-A1A9-391876FFDD5D}" dt="2026-10-28T10:19:25.622" v="433" actId="20577"/>
        <pc:sldMkLst>
          <pc:docMk/>
          <pc:sldMk cId="2067853291" sldId="258"/>
        </pc:sldMkLst>
        <pc:spChg chg="add mod">
          <ac:chgData name="Angelica Olofsson Fernandez" userId="ce698ed2-e0d9-447d-9759-99f79b696a68" providerId="ADAL" clId="{92EE8805-A51E-4159-A1A9-391876FFDD5D}" dt="2026-10-28T10:19:25.622" v="433" actId="20577"/>
          <ac:spMkLst>
            <pc:docMk/>
            <pc:sldMk cId="2067853291" sldId="258"/>
            <ac:spMk id="2" creationId="{544996D7-3BC1-1A4D-2767-63EE8E31B1A2}"/>
          </ac:spMkLst>
        </pc:spChg>
        <pc:spChg chg="mod">
          <ac:chgData name="Angelica Olofsson Fernandez" userId="ce698ed2-e0d9-447d-9759-99f79b696a68" providerId="ADAL" clId="{92EE8805-A51E-4159-A1A9-391876FFDD5D}" dt="2026-10-26T08:21:23.553" v="31" actId="20577"/>
          <ac:spMkLst>
            <pc:docMk/>
            <pc:sldMk cId="2067853291" sldId="258"/>
            <ac:spMk id="4" creationId="{B5A1D8DF-9A22-8A0A-BA9B-06E52ED90745}"/>
          </ac:spMkLst>
        </pc:spChg>
      </pc:sldChg>
      <pc:sldChg chg="add">
        <pc:chgData name="Angelica Olofsson Fernandez" userId="ce698ed2-e0d9-447d-9759-99f79b696a68" providerId="ADAL" clId="{92EE8805-A51E-4159-A1A9-391876FFDD5D}" dt="2026-10-26T11:39:32.741" v="109"/>
        <pc:sldMkLst>
          <pc:docMk/>
          <pc:sldMk cId="374570783" sldId="260"/>
        </pc:sldMkLst>
      </pc:sldChg>
      <pc:sldChg chg="addSp modSp mod setBg">
        <pc:chgData name="Angelica Olofsson Fernandez" userId="ce698ed2-e0d9-447d-9759-99f79b696a68" providerId="ADAL" clId="{92EE8805-A51E-4159-A1A9-391876FFDD5D}" dt="2026-10-26T10:35:22.149" v="108" actId="207"/>
        <pc:sldMkLst>
          <pc:docMk/>
          <pc:sldMk cId="2665988597" sldId="262"/>
        </pc:sldMkLst>
        <pc:spChg chg="add mod">
          <ac:chgData name="Angelica Olofsson Fernandez" userId="ce698ed2-e0d9-447d-9759-99f79b696a68" providerId="ADAL" clId="{92EE8805-A51E-4159-A1A9-391876FFDD5D}" dt="2026-10-26T10:35:02.688" v="104" actId="26606"/>
          <ac:spMkLst>
            <pc:docMk/>
            <pc:sldMk cId="2665988597" sldId="262"/>
            <ac:spMk id="2" creationId="{C8C66771-FE6F-188E-9873-B9B5071A1019}"/>
          </ac:spMkLst>
        </pc:spChg>
        <pc:spChg chg="mod ord">
          <ac:chgData name="Angelica Olofsson Fernandez" userId="ce698ed2-e0d9-447d-9759-99f79b696a68" providerId="ADAL" clId="{92EE8805-A51E-4159-A1A9-391876FFDD5D}" dt="2026-10-26T10:35:02.688" v="104" actId="26606"/>
          <ac:spMkLst>
            <pc:docMk/>
            <pc:sldMk cId="2665988597" sldId="262"/>
            <ac:spMk id="4" creationId="{2B158EC2-D3D5-3ED2-5F9D-B4C2873C3F4F}"/>
          </ac:spMkLst>
        </pc:spChg>
        <pc:spChg chg="mod">
          <ac:chgData name="Angelica Olofsson Fernandez" userId="ce698ed2-e0d9-447d-9759-99f79b696a68" providerId="ADAL" clId="{92EE8805-A51E-4159-A1A9-391876FFDD5D}" dt="2026-10-26T10:35:02.688" v="104" actId="26606"/>
          <ac:spMkLst>
            <pc:docMk/>
            <pc:sldMk cId="2665988597" sldId="262"/>
            <ac:spMk id="5" creationId="{15D28B52-62BC-7495-FD43-FE031B5C5B61}"/>
          </ac:spMkLst>
        </pc:spChg>
        <pc:picChg chg="add mod">
          <ac:chgData name="Angelica Olofsson Fernandez" userId="ce698ed2-e0d9-447d-9759-99f79b696a68" providerId="ADAL" clId="{92EE8805-A51E-4159-A1A9-391876FFDD5D}" dt="2026-10-26T10:35:22.149" v="108" actId="207"/>
          <ac:picMkLst>
            <pc:docMk/>
            <pc:sldMk cId="2665988597" sldId="262"/>
            <ac:picMk id="6" creationId="{D9749468-8429-77DC-CC76-E1FF43CBB841}"/>
          </ac:picMkLst>
        </pc:picChg>
      </pc:sldChg>
      <pc:sldChg chg="modSp add mod">
        <pc:chgData name="Angelica Olofsson Fernandez" userId="ce698ed2-e0d9-447d-9759-99f79b696a68" providerId="ADAL" clId="{92EE8805-A51E-4159-A1A9-391876FFDD5D}" dt="2026-10-28T11:00:49.614" v="450" actId="6549"/>
        <pc:sldMkLst>
          <pc:docMk/>
          <pc:sldMk cId="2867044131" sldId="263"/>
        </pc:sldMkLst>
        <pc:spChg chg="mod">
          <ac:chgData name="Angelica Olofsson Fernandez" userId="ce698ed2-e0d9-447d-9759-99f79b696a68" providerId="ADAL" clId="{92EE8805-A51E-4159-A1A9-391876FFDD5D}" dt="2026-10-28T11:00:49.614" v="450" actId="6549"/>
          <ac:spMkLst>
            <pc:docMk/>
            <pc:sldMk cId="2867044131" sldId="263"/>
            <ac:spMk id="6" creationId="{22DED24E-08FA-AFE7-3516-EF6CD1C66D95}"/>
          </ac:spMkLst>
        </pc:spChg>
      </pc:sldChg>
      <pc:sldChg chg="add">
        <pc:chgData name="Angelica Olofsson Fernandez" userId="ce698ed2-e0d9-447d-9759-99f79b696a68" providerId="ADAL" clId="{92EE8805-A51E-4159-A1A9-391876FFDD5D}" dt="2026-10-26T11:39:32.741" v="109"/>
        <pc:sldMkLst>
          <pc:docMk/>
          <pc:sldMk cId="1683189282" sldId="264"/>
        </pc:sldMkLst>
      </pc:sldChg>
      <pc:sldChg chg="add">
        <pc:chgData name="Angelica Olofsson Fernandez" userId="ce698ed2-e0d9-447d-9759-99f79b696a68" providerId="ADAL" clId="{92EE8805-A51E-4159-A1A9-391876FFDD5D}" dt="2026-10-26T11:39:32.741" v="109"/>
        <pc:sldMkLst>
          <pc:docMk/>
          <pc:sldMk cId="274032301" sldId="265"/>
        </pc:sldMkLst>
      </pc:sldChg>
      <pc:sldChg chg="modSp add mod">
        <pc:chgData name="Angelica Olofsson Fernandez" userId="ce698ed2-e0d9-447d-9759-99f79b696a68" providerId="ADAL" clId="{92EE8805-A51E-4159-A1A9-391876FFDD5D}" dt="2026-10-27T12:24:21.885" v="183" actId="1076"/>
        <pc:sldMkLst>
          <pc:docMk/>
          <pc:sldMk cId="3152259267" sldId="266"/>
        </pc:sldMkLst>
        <pc:spChg chg="mod">
          <ac:chgData name="Angelica Olofsson Fernandez" userId="ce698ed2-e0d9-447d-9759-99f79b696a68" providerId="ADAL" clId="{92EE8805-A51E-4159-A1A9-391876FFDD5D}" dt="2026-10-27T12:24:18.757" v="182" actId="1076"/>
          <ac:spMkLst>
            <pc:docMk/>
            <pc:sldMk cId="3152259267" sldId="266"/>
            <ac:spMk id="2" creationId="{348BDFB9-B7FB-51AA-3539-6DA77744DB00}"/>
          </ac:spMkLst>
        </pc:spChg>
        <pc:spChg chg="mod">
          <ac:chgData name="Angelica Olofsson Fernandez" userId="ce698ed2-e0d9-447d-9759-99f79b696a68" providerId="ADAL" clId="{92EE8805-A51E-4159-A1A9-391876FFDD5D}" dt="2026-10-27T12:24:21.885" v="183" actId="1076"/>
          <ac:spMkLst>
            <pc:docMk/>
            <pc:sldMk cId="3152259267" sldId="266"/>
            <ac:spMk id="3" creationId="{70E2CBB2-F6C4-F253-3F56-CDFBBCA64ED0}"/>
          </ac:spMkLst>
        </pc:spChg>
      </pc:sldChg>
      <pc:sldChg chg="add">
        <pc:chgData name="Angelica Olofsson Fernandez" userId="ce698ed2-e0d9-447d-9759-99f79b696a68" providerId="ADAL" clId="{92EE8805-A51E-4159-A1A9-391876FFDD5D}" dt="2026-10-27T08:20:44.820" v="165"/>
        <pc:sldMkLst>
          <pc:docMk/>
          <pc:sldMk cId="1913567624" sldId="267"/>
        </pc:sldMkLst>
      </pc:sldChg>
      <pc:sldChg chg="del">
        <pc:chgData name="Angelica Olofsson Fernandez" userId="ce698ed2-e0d9-447d-9759-99f79b696a68" providerId="ADAL" clId="{92EE8805-A51E-4159-A1A9-391876FFDD5D}" dt="2026-10-27T13:33:19.277" v="184" actId="47"/>
        <pc:sldMkLst>
          <pc:docMk/>
          <pc:sldMk cId="2348324107" sldId="269"/>
        </pc:sldMkLst>
      </pc:sldChg>
      <pc:sldChg chg="modSp mod">
        <pc:chgData name="Angelica Olofsson Fernandez" userId="ce698ed2-e0d9-447d-9759-99f79b696a68" providerId="ADAL" clId="{92EE8805-A51E-4159-A1A9-391876FFDD5D}" dt="2026-10-26T08:21:07.051" v="19" actId="20577"/>
        <pc:sldMkLst>
          <pc:docMk/>
          <pc:sldMk cId="3797026893" sldId="271"/>
        </pc:sldMkLst>
        <pc:spChg chg="mod">
          <ac:chgData name="Angelica Olofsson Fernandez" userId="ce698ed2-e0d9-447d-9759-99f79b696a68" providerId="ADAL" clId="{92EE8805-A51E-4159-A1A9-391876FFDD5D}" dt="2026-10-26T08:21:07.051" v="19" actId="20577"/>
          <ac:spMkLst>
            <pc:docMk/>
            <pc:sldMk cId="3797026893" sldId="271"/>
            <ac:spMk id="2" creationId="{268701DA-CEE4-A428-DF55-BA49EC85D510}"/>
          </ac:spMkLst>
        </pc:spChg>
      </pc:sldChg>
      <pc:sldChg chg="modSp add mod">
        <pc:chgData name="Angelica Olofsson Fernandez" userId="ce698ed2-e0d9-447d-9759-99f79b696a68" providerId="ADAL" clId="{92EE8805-A51E-4159-A1A9-391876FFDD5D}" dt="2026-10-28T11:01:03.438" v="451" actId="20577"/>
        <pc:sldMkLst>
          <pc:docMk/>
          <pc:sldMk cId="4163102859" sldId="273"/>
        </pc:sldMkLst>
        <pc:spChg chg="mod">
          <ac:chgData name="Angelica Olofsson Fernandez" userId="ce698ed2-e0d9-447d-9759-99f79b696a68" providerId="ADAL" clId="{92EE8805-A51E-4159-A1A9-391876FFDD5D}" dt="2026-10-28T11:01:03.438" v="451" actId="20577"/>
          <ac:spMkLst>
            <pc:docMk/>
            <pc:sldMk cId="4163102859" sldId="273"/>
            <ac:spMk id="5" creationId="{2CF24545-472F-BA0D-A434-44D1401C821D}"/>
          </ac:spMkLst>
        </pc:spChg>
      </pc:sldChg>
      <pc:sldChg chg="add">
        <pc:chgData name="Angelica Olofsson Fernandez" userId="ce698ed2-e0d9-447d-9759-99f79b696a68" providerId="ADAL" clId="{92EE8805-A51E-4159-A1A9-391876FFDD5D}" dt="2026-10-26T11:39:32.741" v="109"/>
        <pc:sldMkLst>
          <pc:docMk/>
          <pc:sldMk cId="1461590452" sldId="274"/>
        </pc:sldMkLst>
      </pc:sldChg>
      <pc:sldChg chg="modSp add mod">
        <pc:chgData name="Angelica Olofsson Fernandez" userId="ce698ed2-e0d9-447d-9759-99f79b696a68" providerId="ADAL" clId="{92EE8805-A51E-4159-A1A9-391876FFDD5D}" dt="2026-10-28T08:28:49.170" v="287" actId="14100"/>
        <pc:sldMkLst>
          <pc:docMk/>
          <pc:sldMk cId="2883704725" sldId="275"/>
        </pc:sldMkLst>
        <pc:spChg chg="mod">
          <ac:chgData name="Angelica Olofsson Fernandez" userId="ce698ed2-e0d9-447d-9759-99f79b696a68" providerId="ADAL" clId="{92EE8805-A51E-4159-A1A9-391876FFDD5D}" dt="2026-10-28T08:28:42.995" v="284" actId="1076"/>
          <ac:spMkLst>
            <pc:docMk/>
            <pc:sldMk cId="2883704725" sldId="275"/>
            <ac:spMk id="4" creationId="{B5A1D8DF-9A22-8A0A-BA9B-06E52ED90745}"/>
          </ac:spMkLst>
        </pc:spChg>
        <pc:spChg chg="mod">
          <ac:chgData name="Angelica Olofsson Fernandez" userId="ce698ed2-e0d9-447d-9759-99f79b696a68" providerId="ADAL" clId="{92EE8805-A51E-4159-A1A9-391876FFDD5D}" dt="2026-10-28T08:28:49.170" v="287" actId="14100"/>
          <ac:spMkLst>
            <pc:docMk/>
            <pc:sldMk cId="2883704725" sldId="275"/>
            <ac:spMk id="5" creationId="{2CF24545-472F-BA0D-A434-44D1401C821D}"/>
          </ac:spMkLst>
        </pc:spChg>
      </pc:sldChg>
      <pc:sldChg chg="add">
        <pc:chgData name="Angelica Olofsson Fernandez" userId="ce698ed2-e0d9-447d-9759-99f79b696a68" providerId="ADAL" clId="{92EE8805-A51E-4159-A1A9-391876FFDD5D}" dt="2026-10-27T08:20:44.820" v="165"/>
        <pc:sldMkLst>
          <pc:docMk/>
          <pc:sldMk cId="3825104900" sldId="276"/>
        </pc:sldMkLst>
      </pc:sldChg>
      <pc:sldChg chg="add">
        <pc:chgData name="Angelica Olofsson Fernandez" userId="ce698ed2-e0d9-447d-9759-99f79b696a68" providerId="ADAL" clId="{92EE8805-A51E-4159-A1A9-391876FFDD5D}" dt="2026-10-27T08:21:29.086" v="166"/>
        <pc:sldMkLst>
          <pc:docMk/>
          <pc:sldMk cId="1806610514" sldId="277"/>
        </pc:sldMkLst>
      </pc:sldChg>
      <pc:sldChg chg="modSp new mod">
        <pc:chgData name="Angelica Olofsson Fernandez" userId="ce698ed2-e0d9-447d-9759-99f79b696a68" providerId="ADAL" clId="{92EE8805-A51E-4159-A1A9-391876FFDD5D}" dt="2026-10-27T12:23:45.762" v="180" actId="5793"/>
        <pc:sldMkLst>
          <pc:docMk/>
          <pc:sldMk cId="423406347" sldId="278"/>
        </pc:sldMkLst>
        <pc:spChg chg="mod">
          <ac:chgData name="Angelica Olofsson Fernandez" userId="ce698ed2-e0d9-447d-9759-99f79b696a68" providerId="ADAL" clId="{92EE8805-A51E-4159-A1A9-391876FFDD5D}" dt="2026-10-27T12:23:26.298" v="175" actId="20577"/>
          <ac:spMkLst>
            <pc:docMk/>
            <pc:sldMk cId="423406347" sldId="278"/>
            <ac:spMk id="2" creationId="{71DC045E-BFD1-B453-187C-90FE38EFD95E}"/>
          </ac:spMkLst>
        </pc:spChg>
        <pc:spChg chg="mod">
          <ac:chgData name="Angelica Olofsson Fernandez" userId="ce698ed2-e0d9-447d-9759-99f79b696a68" providerId="ADAL" clId="{92EE8805-A51E-4159-A1A9-391876FFDD5D}" dt="2026-10-27T12:23:45.762" v="180" actId="5793"/>
          <ac:spMkLst>
            <pc:docMk/>
            <pc:sldMk cId="423406347" sldId="278"/>
            <ac:spMk id="3" creationId="{751A6BB0-DF3A-6FD2-3BB0-4B8413D5AD9B}"/>
          </ac:spMkLst>
        </pc:spChg>
      </pc:sldChg>
      <pc:sldChg chg="addSp delSp modSp new mod">
        <pc:chgData name="Angelica Olofsson Fernandez" userId="ce698ed2-e0d9-447d-9759-99f79b696a68" providerId="ADAL" clId="{92EE8805-A51E-4159-A1A9-391876FFDD5D}" dt="2026-10-28T08:17:08.175" v="219" actId="1076"/>
        <pc:sldMkLst>
          <pc:docMk/>
          <pc:sldMk cId="3248149112" sldId="279"/>
        </pc:sldMkLst>
        <pc:spChg chg="mod">
          <ac:chgData name="Angelica Olofsson Fernandez" userId="ce698ed2-e0d9-447d-9759-99f79b696a68" providerId="ADAL" clId="{92EE8805-A51E-4159-A1A9-391876FFDD5D}" dt="2026-10-28T08:16:55.693" v="216" actId="1076"/>
          <ac:spMkLst>
            <pc:docMk/>
            <pc:sldMk cId="3248149112" sldId="279"/>
            <ac:spMk id="2" creationId="{44C2FB76-7D16-8BFA-A8E4-E042DE295019}"/>
          </ac:spMkLst>
        </pc:spChg>
        <pc:spChg chg="del">
          <ac:chgData name="Angelica Olofsson Fernandez" userId="ce698ed2-e0d9-447d-9759-99f79b696a68" providerId="ADAL" clId="{92EE8805-A51E-4159-A1A9-391876FFDD5D}" dt="2026-10-28T08:16:11.290" v="188" actId="22"/>
          <ac:spMkLst>
            <pc:docMk/>
            <pc:sldMk cId="3248149112" sldId="279"/>
            <ac:spMk id="3" creationId="{A8A19E2A-4D2D-143B-1C5C-291BF1013412}"/>
          </ac:spMkLst>
        </pc:spChg>
        <pc:spChg chg="add mod">
          <ac:chgData name="Angelica Olofsson Fernandez" userId="ce698ed2-e0d9-447d-9759-99f79b696a68" providerId="ADAL" clId="{92EE8805-A51E-4159-A1A9-391876FFDD5D}" dt="2026-10-28T08:17:08.175" v="219" actId="1076"/>
          <ac:spMkLst>
            <pc:docMk/>
            <pc:sldMk cId="3248149112" sldId="279"/>
            <ac:spMk id="7" creationId="{20B2AE5C-E637-ACBA-1093-3FB2CC337098}"/>
          </ac:spMkLst>
        </pc:spChg>
        <pc:picChg chg="add mod ord">
          <ac:chgData name="Angelica Olofsson Fernandez" userId="ce698ed2-e0d9-447d-9759-99f79b696a68" providerId="ADAL" clId="{92EE8805-A51E-4159-A1A9-391876FFDD5D}" dt="2026-10-28T08:16:59.443" v="218" actId="1076"/>
          <ac:picMkLst>
            <pc:docMk/>
            <pc:sldMk cId="3248149112" sldId="279"/>
            <ac:picMk id="6" creationId="{50385BC9-17C6-5630-5F23-EB98D683ABAB}"/>
          </ac:picMkLst>
        </pc:picChg>
      </pc:sldChg>
      <pc:sldChg chg="new del">
        <pc:chgData name="Angelica Olofsson Fernandez" userId="ce698ed2-e0d9-447d-9759-99f79b696a68" providerId="ADAL" clId="{92EE8805-A51E-4159-A1A9-391876FFDD5D}" dt="2026-10-28T08:16:01.882" v="186" actId="680"/>
        <pc:sldMkLst>
          <pc:docMk/>
          <pc:sldMk cId="3717780092" sldId="279"/>
        </pc:sldMkLst>
      </pc:sldChg>
      <pc:sldChg chg="addSp delSp modSp new mod">
        <pc:chgData name="Angelica Olofsson Fernandez" userId="ce698ed2-e0d9-447d-9759-99f79b696a68" providerId="ADAL" clId="{92EE8805-A51E-4159-A1A9-391876FFDD5D}" dt="2026-10-28T08:18:50.917" v="231" actId="1076"/>
        <pc:sldMkLst>
          <pc:docMk/>
          <pc:sldMk cId="1170144693" sldId="280"/>
        </pc:sldMkLst>
        <pc:spChg chg="del">
          <ac:chgData name="Angelica Olofsson Fernandez" userId="ce698ed2-e0d9-447d-9759-99f79b696a68" providerId="ADAL" clId="{92EE8805-A51E-4159-A1A9-391876FFDD5D}" dt="2026-10-28T08:17:56.653" v="222" actId="478"/>
          <ac:spMkLst>
            <pc:docMk/>
            <pc:sldMk cId="1170144693" sldId="280"/>
            <ac:spMk id="2" creationId="{1D7F54CC-5A78-3534-9479-EF4DC14AA5F0}"/>
          </ac:spMkLst>
        </pc:spChg>
        <pc:spChg chg="del">
          <ac:chgData name="Angelica Olofsson Fernandez" userId="ce698ed2-e0d9-447d-9759-99f79b696a68" providerId="ADAL" clId="{92EE8805-A51E-4159-A1A9-391876FFDD5D}" dt="2026-10-28T08:17:51.721" v="221" actId="22"/>
          <ac:spMkLst>
            <pc:docMk/>
            <pc:sldMk cId="1170144693" sldId="280"/>
            <ac:spMk id="3" creationId="{897FECD0-43B1-9E90-BACF-CCE07132F8CB}"/>
          </ac:spMkLst>
        </pc:spChg>
        <pc:picChg chg="add mod ord">
          <ac:chgData name="Angelica Olofsson Fernandez" userId="ce698ed2-e0d9-447d-9759-99f79b696a68" providerId="ADAL" clId="{92EE8805-A51E-4159-A1A9-391876FFDD5D}" dt="2026-10-28T08:18:04.835" v="225" actId="1076"/>
          <ac:picMkLst>
            <pc:docMk/>
            <pc:sldMk cId="1170144693" sldId="280"/>
            <ac:picMk id="6" creationId="{193E0DD8-55E6-17F8-B0B2-2EEC0D2770CC}"/>
          </ac:picMkLst>
        </pc:picChg>
        <pc:picChg chg="add mod">
          <ac:chgData name="Angelica Olofsson Fernandez" userId="ce698ed2-e0d9-447d-9759-99f79b696a68" providerId="ADAL" clId="{92EE8805-A51E-4159-A1A9-391876FFDD5D}" dt="2026-10-28T08:18:50.917" v="231" actId="1076"/>
          <ac:picMkLst>
            <pc:docMk/>
            <pc:sldMk cId="1170144693" sldId="280"/>
            <ac:picMk id="8" creationId="{743F659F-96CC-755B-2A1B-63A6DF1A9A18}"/>
          </ac:picMkLst>
        </pc:picChg>
      </pc:sldChg>
      <pc:sldChg chg="addSp modSp new mod">
        <pc:chgData name="Angelica Olofsson Fernandez" userId="ce698ed2-e0d9-447d-9759-99f79b696a68" providerId="ADAL" clId="{92EE8805-A51E-4159-A1A9-391876FFDD5D}" dt="2026-10-28T09:22:26.516" v="337" actId="207"/>
        <pc:sldMkLst>
          <pc:docMk/>
          <pc:sldMk cId="1571939127" sldId="281"/>
        </pc:sldMkLst>
        <pc:spChg chg="mod">
          <ac:chgData name="Angelica Olofsson Fernandez" userId="ce698ed2-e0d9-447d-9759-99f79b696a68" providerId="ADAL" clId="{92EE8805-A51E-4159-A1A9-391876FFDD5D}" dt="2026-10-28T08:28:28.501" v="282" actId="20577"/>
          <ac:spMkLst>
            <pc:docMk/>
            <pc:sldMk cId="1571939127" sldId="281"/>
            <ac:spMk id="2" creationId="{EE9E0D0F-C032-C7E7-ACD9-70E08C09A789}"/>
          </ac:spMkLst>
        </pc:spChg>
        <pc:spChg chg="mod">
          <ac:chgData name="Angelica Olofsson Fernandez" userId="ce698ed2-e0d9-447d-9759-99f79b696a68" providerId="ADAL" clId="{92EE8805-A51E-4159-A1A9-391876FFDD5D}" dt="2026-10-28T08:29:14.402" v="333" actId="20577"/>
          <ac:spMkLst>
            <pc:docMk/>
            <pc:sldMk cId="1571939127" sldId="281"/>
            <ac:spMk id="3" creationId="{4E2A7940-487A-92B4-0FE8-B678C5E8B08B}"/>
          </ac:spMkLst>
        </pc:spChg>
        <pc:picChg chg="add mod">
          <ac:chgData name="Angelica Olofsson Fernandez" userId="ce698ed2-e0d9-447d-9759-99f79b696a68" providerId="ADAL" clId="{92EE8805-A51E-4159-A1A9-391876FFDD5D}" dt="2026-10-28T09:22:26.516" v="337" actId="207"/>
          <ac:picMkLst>
            <pc:docMk/>
            <pc:sldMk cId="1571939127" sldId="281"/>
            <ac:picMk id="6" creationId="{FAC9C899-9809-16E1-7768-DE5A0797417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FAA7D9-6E8F-6848-B801-C34018DB535A}" type="datetimeFigureOut">
              <a:rPr lang="sv-SE" smtClean="0"/>
              <a:t>2026-10-26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98FBF2-41F7-F946-B02E-FC17B7F5B9F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57733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98FBF2-41F7-F946-B02E-FC17B7F5B9FA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67368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98FBF2-41F7-F946-B02E-FC17B7F5B9FA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9272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98FBF2-41F7-F946-B02E-FC17B7F5B9FA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21892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98FBF2-41F7-F946-B02E-FC17B7F5B9FA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48413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98FBF2-41F7-F946-B02E-FC17B7F5B9FA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02025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98FBF2-41F7-F946-B02E-FC17B7F5B9FA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98296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sv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amsida / Avsl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6BA4F756-1301-6B95-61DB-318D843613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135255" y="121801"/>
            <a:ext cx="11921490" cy="6614398"/>
          </a:xfrm>
          <a:prstGeom prst="round2DiagRect">
            <a:avLst>
              <a:gd name="adj1" fmla="val 2424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25" name="Bildobjekt 24">
            <a:extLst>
              <a:ext uri="{FF2B5EF4-FFF2-40B4-BE49-F238E27FC236}">
                <a16:creationId xmlns:a16="http://schemas.microsoft.com/office/drawing/2014/main" id="{8B0C561C-39BC-92BA-547E-0E81BE4EB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987970" y="1843018"/>
            <a:ext cx="6051952" cy="2311101"/>
          </a:xfrm>
          <a:prstGeom prst="rect">
            <a:avLst/>
          </a:prstGeom>
        </p:spPr>
      </p:pic>
      <p:sp>
        <p:nvSpPr>
          <p:cNvPr id="4" name="Platshållare för rubrik 1">
            <a:extLst>
              <a:ext uri="{FF2B5EF4-FFF2-40B4-BE49-F238E27FC236}">
                <a16:creationId xmlns:a16="http://schemas.microsoft.com/office/drawing/2014/main" id="{00B8B48E-35D9-8376-16E1-9DE19EE2B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4907" y="4534213"/>
            <a:ext cx="10463784" cy="1325563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sv-SE" sz="2400" smtClean="0">
                <a:solidFill>
                  <a:schemeClr val="bg2">
                    <a:lumMod val="60000"/>
                    <a:lumOff val="40000"/>
                  </a:schemeClr>
                </a:solidFill>
                <a:effectLst/>
              </a:defRPr>
            </a:lvl1pPr>
          </a:lstStyle>
          <a:p>
            <a:r>
              <a:rPr lang="sv-SE" dirty="0"/>
              <a:t>Vi finns i bakgrunden – så vården kan stå i centrum.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CE58CDBA-7050-5A6E-7C42-BE52E51257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1683" t="38840" r="37610" b="42613"/>
          <a:stretch>
            <a:fillRect/>
          </a:stretch>
        </p:blipFill>
        <p:spPr>
          <a:xfrm>
            <a:off x="8812612" y="3964051"/>
            <a:ext cx="3244133" cy="2772148"/>
          </a:xfrm>
          <a:prstGeom prst="rect">
            <a:avLst/>
          </a:prstGeom>
        </p:spPr>
      </p:pic>
      <p:pic>
        <p:nvPicPr>
          <p:cNvPr id="5" name="Bild 4">
            <a:extLst>
              <a:ext uri="{FF2B5EF4-FFF2-40B4-BE49-F238E27FC236}">
                <a16:creationId xmlns:a16="http://schemas.microsoft.com/office/drawing/2014/main" id="{C6390804-05B7-6F11-0888-0E7D6E1220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10595" y="377654"/>
            <a:ext cx="1026319" cy="1026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5420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amsida / Avslut_ljus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6BA4F756-1301-6B95-61DB-318D843613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135255" y="121801"/>
            <a:ext cx="11921490" cy="6614398"/>
          </a:xfrm>
          <a:prstGeom prst="round2DiagRect">
            <a:avLst>
              <a:gd name="adj1" fmla="val 2424"/>
              <a:gd name="adj2" fmla="val 0"/>
            </a:avLst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25" name="Bildobjekt 24">
            <a:extLst>
              <a:ext uri="{FF2B5EF4-FFF2-40B4-BE49-F238E27FC236}">
                <a16:creationId xmlns:a16="http://schemas.microsoft.com/office/drawing/2014/main" id="{8B0C561C-39BC-92BA-547E-0E81BE4EB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87970" y="1843018"/>
            <a:ext cx="6051952" cy="2311102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49CDB4F8-2B9F-7705-720E-99E70EA4E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5000"/>
          </a:blip>
          <a:srcRect r="14527" b="10104"/>
          <a:stretch>
            <a:fillRect/>
          </a:stretch>
        </p:blipFill>
        <p:spPr>
          <a:xfrm>
            <a:off x="8932099" y="4283480"/>
            <a:ext cx="3124646" cy="2452719"/>
          </a:xfrm>
          <a:prstGeom prst="rect">
            <a:avLst/>
          </a:prstGeom>
        </p:spPr>
      </p:pic>
      <p:sp>
        <p:nvSpPr>
          <p:cNvPr id="3" name="Platshållare för rubrik 1">
            <a:extLst>
              <a:ext uri="{FF2B5EF4-FFF2-40B4-BE49-F238E27FC236}">
                <a16:creationId xmlns:a16="http://schemas.microsoft.com/office/drawing/2014/main" id="{F463E5E4-EE3C-5787-F58E-3FD4886206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4907" y="4534213"/>
            <a:ext cx="10463784" cy="1325563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sv-SE" sz="2400"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sv-SE" dirty="0"/>
              <a:t>Vi finns i bakgrunden – så vården kan stå i centrum.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AF9F784-CDD0-284A-171E-2A78CAC908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10595" y="377654"/>
            <a:ext cx="1026319" cy="1026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4831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bg>
      <p:bgPr>
        <a:solidFill>
          <a:schemeClr val="bg2"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F057C9E-FC87-FE76-E810-DDCA9DE338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26634"/>
            <a:ext cx="9144000" cy="2327934"/>
          </a:xfrm>
        </p:spPr>
        <p:txBody>
          <a:bodyPr anchor="b">
            <a:normAutofit/>
          </a:bodyPr>
          <a:lstStyle>
            <a:lvl1pPr algn="ctr">
              <a:defRPr sz="4800">
                <a:latin typeface="Georgia" panose="02040502050405020303" pitchFamily="18" charset="0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817F396-3C37-BF63-046C-BFDECF673D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51443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570468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DE3551D-4B6C-25C8-CBE8-659FBD339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3057"/>
            <a:ext cx="10515600" cy="129614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7B70999-C945-3BB5-D8A9-440C801F15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01302"/>
            <a:ext cx="10515600" cy="376002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bildnummer 5">
            <a:extLst>
              <a:ext uri="{FF2B5EF4-FFF2-40B4-BE49-F238E27FC236}">
                <a16:creationId xmlns:a16="http://schemas.microsoft.com/office/drawing/2014/main" id="{CE466C62-0D56-BDAF-F71A-84D3700393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94503" y="92309"/>
            <a:ext cx="3230880" cy="3408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769BCD4-96F0-9B47-87F8-23D356D830A6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60257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Text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E0B6206-073E-0710-3EA4-3CABDD6139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819522"/>
            <a:ext cx="4273750" cy="1314006"/>
          </a:xfrm>
        </p:spPr>
        <p:txBody>
          <a:bodyPr anchor="b">
            <a:normAutofit/>
          </a:bodyPr>
          <a:lstStyle>
            <a:lvl1pPr>
              <a:defRPr sz="3200">
                <a:latin typeface="Georgia" panose="02040502050405020303" pitchFamily="18" charset="0"/>
              </a:defRPr>
            </a:lvl1pPr>
          </a:lstStyle>
          <a:p>
            <a:r>
              <a:rPr lang="sv-SE" dirty="0"/>
              <a:t>Klicka här för att ändra rubriken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5A129EDF-FA55-03A0-BF41-6528DF5ABA5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42182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B886E5F-FC3A-B867-9D12-66ABD2828C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437028"/>
            <a:ext cx="4273750" cy="345426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C23CB2F-5201-AF5D-4420-E9460D63AD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94503" y="92309"/>
            <a:ext cx="3230880" cy="3408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769BCD4-96F0-9B47-87F8-23D356D830A6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801629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bg>
      <p:bgPr>
        <a:solidFill>
          <a:schemeClr val="bg1"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9806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bg>
      <p:bgPr>
        <a:solidFill>
          <a:schemeClr val="accent3"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F057C9E-FC87-FE76-E810-DDCA9DE338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26634"/>
            <a:ext cx="9144000" cy="2327934"/>
          </a:xfrm>
        </p:spPr>
        <p:txBody>
          <a:bodyPr anchor="b">
            <a:normAutofit/>
          </a:bodyPr>
          <a:lstStyle>
            <a:lvl1pPr algn="ctr">
              <a:defRPr sz="4800">
                <a:latin typeface="Georgia" panose="02040502050405020303" pitchFamily="18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817F396-3C37-BF63-046C-BFDECF673D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51443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mall för underrubrikformat</a:t>
            </a:r>
          </a:p>
        </p:txBody>
      </p:sp>
    </p:spTree>
    <p:extLst>
      <p:ext uri="{BB962C8B-B14F-4D97-AF65-F5344CB8AC3E}">
        <p14:creationId xmlns:p14="http://schemas.microsoft.com/office/powerpoint/2010/main" val="31727851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DE3551D-4B6C-25C8-CBE8-659FBD339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3057"/>
            <a:ext cx="10515600" cy="129614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7B70999-C945-3BB5-D8A9-440C801F15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01302"/>
            <a:ext cx="10515600" cy="3760026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5" name="Platshållare för bildnummer 5">
            <a:extLst>
              <a:ext uri="{FF2B5EF4-FFF2-40B4-BE49-F238E27FC236}">
                <a16:creationId xmlns:a16="http://schemas.microsoft.com/office/drawing/2014/main" id="{CE466C62-0D56-BDAF-F71A-84D3700393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94503" y="92309"/>
            <a:ext cx="3230880" cy="3408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769BCD4-96F0-9B47-87F8-23D356D830A6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75117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Text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E0B6206-073E-0710-3EA4-3CABDD6139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819522"/>
            <a:ext cx="4273750" cy="1314006"/>
          </a:xfrm>
        </p:spPr>
        <p:txBody>
          <a:bodyPr anchor="b">
            <a:normAutofit/>
          </a:bodyPr>
          <a:lstStyle>
            <a:lvl1pPr>
              <a:defRPr sz="3200">
                <a:latin typeface="Georgia" panose="02040502050405020303" pitchFamily="18" charset="0"/>
              </a:defRPr>
            </a:lvl1pPr>
          </a:lstStyle>
          <a:p>
            <a:r>
              <a:rPr lang="sv-SE" dirty="0"/>
              <a:t>Klicka här för att ändra rubriken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5A129EDF-FA55-03A0-BF41-6528DF5ABA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42182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B886E5F-FC3A-B867-9D12-66ABD2828C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437028"/>
            <a:ext cx="4273750" cy="345426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C23CB2F-5201-AF5D-4420-E9460D63AD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94503" y="92309"/>
            <a:ext cx="3230880" cy="3408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769BCD4-96F0-9B47-87F8-23D356D830A6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54725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F057C9E-FC87-FE76-E810-DDCA9DE338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26634"/>
            <a:ext cx="9144000" cy="2327934"/>
          </a:xfrm>
        </p:spPr>
        <p:txBody>
          <a:bodyPr anchor="b">
            <a:normAutofit/>
          </a:bodyPr>
          <a:lstStyle>
            <a:lvl1pPr algn="ctr">
              <a:defRPr sz="4800">
                <a:latin typeface="Georgia" panose="02040502050405020303" pitchFamily="18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817F396-3C37-BF63-046C-BFDECF673D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51443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mall för underrubrikformat</a:t>
            </a:r>
          </a:p>
        </p:txBody>
      </p:sp>
    </p:spTree>
    <p:extLst>
      <p:ext uri="{BB962C8B-B14F-4D97-AF65-F5344CB8AC3E}">
        <p14:creationId xmlns:p14="http://schemas.microsoft.com/office/powerpoint/2010/main" val="27216419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DE3551D-4B6C-25C8-CBE8-659FBD339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3057"/>
            <a:ext cx="10515600" cy="129614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7B70999-C945-3BB5-D8A9-440C801F15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01302"/>
            <a:ext cx="10515600" cy="3760026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5" name="Platshållare för bildnummer 5">
            <a:extLst>
              <a:ext uri="{FF2B5EF4-FFF2-40B4-BE49-F238E27FC236}">
                <a16:creationId xmlns:a16="http://schemas.microsoft.com/office/drawing/2014/main" id="{CE466C62-0D56-BDAF-F71A-84D3700393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94503" y="92309"/>
            <a:ext cx="3230880" cy="3408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769BCD4-96F0-9B47-87F8-23D356D830A6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7390072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Text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E0B6206-073E-0710-3EA4-3CABDD6139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819522"/>
            <a:ext cx="4273750" cy="1314006"/>
          </a:xfrm>
        </p:spPr>
        <p:txBody>
          <a:bodyPr anchor="b">
            <a:normAutofit/>
          </a:bodyPr>
          <a:lstStyle>
            <a:lvl1pPr>
              <a:defRPr sz="3200">
                <a:latin typeface="Georgia" panose="02040502050405020303" pitchFamily="18" charset="0"/>
              </a:defRPr>
            </a:lvl1pPr>
          </a:lstStyle>
          <a:p>
            <a:r>
              <a:rPr lang="sv-SE" dirty="0"/>
              <a:t>Klicka här för att ändra rubriken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5A129EDF-FA55-03A0-BF41-6528DF5ABA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1"/>
            <a:ext cx="6096000" cy="641656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B886E5F-FC3A-B867-9D12-66ABD2828C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437028"/>
            <a:ext cx="4273750" cy="345426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C23CB2F-5201-AF5D-4420-E9460D63AD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94503" y="92309"/>
            <a:ext cx="3230880" cy="3408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769BCD4-96F0-9B47-87F8-23D356D830A6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027347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bg>
      <p:bgPr>
        <a:solidFill>
          <a:schemeClr val="accent5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F057C9E-FC87-FE76-E810-DDCA9DE338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26634"/>
            <a:ext cx="9144000" cy="2327934"/>
          </a:xfrm>
        </p:spPr>
        <p:txBody>
          <a:bodyPr anchor="b">
            <a:normAutofit/>
          </a:bodyPr>
          <a:lstStyle>
            <a:lvl1pPr algn="ctr">
              <a:defRPr sz="4800">
                <a:latin typeface="Georgia" panose="02040502050405020303" pitchFamily="18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817F396-3C37-BF63-046C-BFDECF673D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51443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mall för underrubrikformat</a:t>
            </a:r>
          </a:p>
        </p:txBody>
      </p:sp>
    </p:spTree>
    <p:extLst>
      <p:ext uri="{BB962C8B-B14F-4D97-AF65-F5344CB8AC3E}">
        <p14:creationId xmlns:p14="http://schemas.microsoft.com/office/powerpoint/2010/main" val="9610136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DE3551D-4B6C-25C8-CBE8-659FBD339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3057"/>
            <a:ext cx="10515600" cy="129614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7B70999-C945-3BB5-D8A9-440C801F15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01302"/>
            <a:ext cx="10515600" cy="3760026"/>
          </a:xfr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5" name="Platshållare för bildnummer 5">
            <a:extLst>
              <a:ext uri="{FF2B5EF4-FFF2-40B4-BE49-F238E27FC236}">
                <a16:creationId xmlns:a16="http://schemas.microsoft.com/office/drawing/2014/main" id="{CE466C62-0D56-BDAF-F71A-84D3700393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94503" y="92309"/>
            <a:ext cx="3230880" cy="3408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769BCD4-96F0-9B47-87F8-23D356D830A6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31734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Text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E0B6206-073E-0710-3EA4-3CABDD6139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819522"/>
            <a:ext cx="4273750" cy="1314006"/>
          </a:xfrm>
        </p:spPr>
        <p:txBody>
          <a:bodyPr anchor="b">
            <a:normAutofit/>
          </a:bodyPr>
          <a:lstStyle>
            <a:lvl1pPr>
              <a:defRPr sz="3200">
                <a:latin typeface="Georgia" panose="02040502050405020303" pitchFamily="18" charset="0"/>
              </a:defRPr>
            </a:lvl1pPr>
          </a:lstStyle>
          <a:p>
            <a:r>
              <a:rPr lang="sv-SE" dirty="0"/>
              <a:t>Klicka här för att ändra rubriken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5A129EDF-FA55-03A0-BF41-6528DF5ABA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42182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B886E5F-FC3A-B867-9D12-66ABD2828C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437028"/>
            <a:ext cx="4273750" cy="345426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C23CB2F-5201-AF5D-4420-E9460D63AD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94503" y="92309"/>
            <a:ext cx="3230880" cy="3408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769BCD4-96F0-9B47-87F8-23D356D830A6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12429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amsida / Avsl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6BA4F756-1301-6B95-61DB-318D843613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135255" y="121801"/>
            <a:ext cx="11921490" cy="6614398"/>
          </a:xfrm>
          <a:prstGeom prst="round2DiagRect">
            <a:avLst>
              <a:gd name="adj1" fmla="val 2424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25" name="Bildobjekt 24">
            <a:extLst>
              <a:ext uri="{FF2B5EF4-FFF2-40B4-BE49-F238E27FC236}">
                <a16:creationId xmlns:a16="http://schemas.microsoft.com/office/drawing/2014/main" id="{8B0C561C-39BC-92BA-547E-0E81BE4EB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987970" y="1843018"/>
            <a:ext cx="6051952" cy="2311101"/>
          </a:xfrm>
          <a:prstGeom prst="rect">
            <a:avLst/>
          </a:prstGeom>
        </p:spPr>
      </p:pic>
      <p:sp>
        <p:nvSpPr>
          <p:cNvPr id="4" name="Platshållare för rubrik 1">
            <a:extLst>
              <a:ext uri="{FF2B5EF4-FFF2-40B4-BE49-F238E27FC236}">
                <a16:creationId xmlns:a16="http://schemas.microsoft.com/office/drawing/2014/main" id="{00B8B48E-35D9-8376-16E1-9DE19EE2B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4907" y="4534213"/>
            <a:ext cx="10463784" cy="1325563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sv-SE" sz="2400" smtClean="0">
                <a:solidFill>
                  <a:schemeClr val="bg2">
                    <a:lumMod val="60000"/>
                    <a:lumOff val="40000"/>
                  </a:schemeClr>
                </a:solidFill>
                <a:effectLst/>
              </a:defRPr>
            </a:lvl1pPr>
          </a:lstStyle>
          <a:p>
            <a:r>
              <a:rPr lang="sv-SE" dirty="0"/>
              <a:t>Vi finns i bakgrunden – så vården kan stå i centrum.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CE58CDBA-7050-5A6E-7C42-BE52E51257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1683" t="38840" r="37610" b="42613"/>
          <a:stretch>
            <a:fillRect/>
          </a:stretch>
        </p:blipFill>
        <p:spPr>
          <a:xfrm>
            <a:off x="8812612" y="3964051"/>
            <a:ext cx="3244133" cy="2772148"/>
          </a:xfrm>
          <a:prstGeom prst="rect">
            <a:avLst/>
          </a:prstGeom>
        </p:spPr>
      </p:pic>
      <p:pic>
        <p:nvPicPr>
          <p:cNvPr id="5" name="Bild 4">
            <a:extLst>
              <a:ext uri="{FF2B5EF4-FFF2-40B4-BE49-F238E27FC236}">
                <a16:creationId xmlns:a16="http://schemas.microsoft.com/office/drawing/2014/main" id="{C6390804-05B7-6F11-0888-0E7D6E1220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10595" y="377654"/>
            <a:ext cx="1026319" cy="1026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7521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amsida / Avslut_ljus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med rundade hörn diagonalt 7">
            <a:extLst>
              <a:ext uri="{FF2B5EF4-FFF2-40B4-BE49-F238E27FC236}">
                <a16:creationId xmlns:a16="http://schemas.microsoft.com/office/drawing/2014/main" id="{6BA4F756-1301-6B95-61DB-318D843613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135255" y="121801"/>
            <a:ext cx="11921490" cy="6614398"/>
          </a:xfrm>
          <a:prstGeom prst="round2DiagRect">
            <a:avLst>
              <a:gd name="adj1" fmla="val 2424"/>
              <a:gd name="adj2" fmla="val 0"/>
            </a:avLst>
          </a:prstGeom>
          <a:solidFill>
            <a:schemeClr val="bg2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25" name="Bildobjekt 24">
            <a:extLst>
              <a:ext uri="{FF2B5EF4-FFF2-40B4-BE49-F238E27FC236}">
                <a16:creationId xmlns:a16="http://schemas.microsoft.com/office/drawing/2014/main" id="{8B0C561C-39BC-92BA-547E-0E81BE4EB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87970" y="1843018"/>
            <a:ext cx="6051952" cy="2311102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49CDB4F8-2B9F-7705-720E-99E70EA4E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5000"/>
          </a:blip>
          <a:srcRect r="14527" b="10104"/>
          <a:stretch>
            <a:fillRect/>
          </a:stretch>
        </p:blipFill>
        <p:spPr>
          <a:xfrm>
            <a:off x="8932099" y="4283480"/>
            <a:ext cx="3124646" cy="2452719"/>
          </a:xfrm>
          <a:prstGeom prst="rect">
            <a:avLst/>
          </a:prstGeom>
        </p:spPr>
      </p:pic>
      <p:sp>
        <p:nvSpPr>
          <p:cNvPr id="3" name="Platshållare för rubrik 1">
            <a:extLst>
              <a:ext uri="{FF2B5EF4-FFF2-40B4-BE49-F238E27FC236}">
                <a16:creationId xmlns:a16="http://schemas.microsoft.com/office/drawing/2014/main" id="{F463E5E4-EE3C-5787-F58E-3FD4886206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4907" y="4534213"/>
            <a:ext cx="10463784" cy="1325563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sv-SE" sz="2400"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sv-SE" dirty="0"/>
              <a:t>Vi finns i bakgrunden – så vården kan stå i centrum.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FAF9F784-CDD0-284A-171E-2A78CAC908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10595" y="377654"/>
            <a:ext cx="1026319" cy="1026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9687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bg>
      <p:bgPr>
        <a:solidFill>
          <a:schemeClr val="bg2"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F057C9E-FC87-FE76-E810-DDCA9DE338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26634"/>
            <a:ext cx="9144000" cy="2327934"/>
          </a:xfrm>
        </p:spPr>
        <p:txBody>
          <a:bodyPr anchor="b">
            <a:normAutofit/>
          </a:bodyPr>
          <a:lstStyle>
            <a:lvl1pPr algn="ctr">
              <a:defRPr sz="4800">
                <a:latin typeface="Georgia" panose="02040502050405020303" pitchFamily="18" charset="0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817F396-3C37-BF63-046C-BFDECF673D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51443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622101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DE3551D-4B6C-25C8-CBE8-659FBD339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3057"/>
            <a:ext cx="10515600" cy="129614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7B70999-C945-3BB5-D8A9-440C801F15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01302"/>
            <a:ext cx="10515600" cy="376002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bildnummer 5">
            <a:extLst>
              <a:ext uri="{FF2B5EF4-FFF2-40B4-BE49-F238E27FC236}">
                <a16:creationId xmlns:a16="http://schemas.microsoft.com/office/drawing/2014/main" id="{CE466C62-0D56-BDAF-F71A-84D3700393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94503" y="92309"/>
            <a:ext cx="3230880" cy="3408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769BCD4-96F0-9B47-87F8-23D356D830A6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375248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Text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E0B6206-073E-0710-3EA4-3CABDD6139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819522"/>
            <a:ext cx="4273750" cy="1314006"/>
          </a:xfrm>
        </p:spPr>
        <p:txBody>
          <a:bodyPr anchor="b">
            <a:normAutofit/>
          </a:bodyPr>
          <a:lstStyle>
            <a:lvl1pPr>
              <a:defRPr sz="3200">
                <a:latin typeface="Georgia" panose="02040502050405020303" pitchFamily="18" charset="0"/>
              </a:defRPr>
            </a:lvl1pPr>
          </a:lstStyle>
          <a:p>
            <a:r>
              <a:rPr lang="sv-SE" dirty="0"/>
              <a:t>Klicka här för att ändra rubriken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5A129EDF-FA55-03A0-BF41-6528DF5ABA5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42182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B886E5F-FC3A-B867-9D12-66ABD2828C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437028"/>
            <a:ext cx="4273750" cy="345426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C23CB2F-5201-AF5D-4420-E9460D63AD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94503" y="92309"/>
            <a:ext cx="3230880" cy="3408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769BCD4-96F0-9B47-87F8-23D356D830A6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461090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bg>
      <p:bgPr>
        <a:solidFill>
          <a:schemeClr val="bg1"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5433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sv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9.svg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10.sv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11.sv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18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19.xml"/><Relationship Id="rId9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DB95207-97DC-81B9-D04C-9520E153F4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94503" y="92309"/>
            <a:ext cx="3230880" cy="3408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769BCD4-96F0-9B47-87F8-23D356D830A6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4043A3FD-DCE2-9B7C-B640-BB9C431BC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78162" y="220508"/>
            <a:ext cx="1747774" cy="339966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D68A41CD-AA95-7EAA-34DA-2872E4DF48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419088"/>
            <a:ext cx="12192000" cy="4389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6E213926-AE25-6EEB-98F1-28ED4DAA0107}"/>
              </a:ext>
            </a:extLst>
          </p:cNvPr>
          <p:cNvSpPr txBox="1"/>
          <p:nvPr userDrawn="1"/>
        </p:nvSpPr>
        <p:spPr>
          <a:xfrm>
            <a:off x="575726" y="6461703"/>
            <a:ext cx="1129115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241675" algn="l"/>
                <a:tab pos="6572250" algn="l"/>
                <a:tab pos="9151938" algn="l"/>
              </a:tabLst>
              <a:defRPr/>
            </a:pPr>
            <a:r>
              <a:rPr lang="sv-SE" sz="130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Stort sortiment av förbrukningsartiklar	Upphandling med sjukvårdskompetens	Trygga och testade produkter	Samverkan mellan regioner</a:t>
            </a:r>
          </a:p>
        </p:txBody>
      </p:sp>
      <p:pic>
        <p:nvPicPr>
          <p:cNvPr id="12" name="Bild 11">
            <a:extLst>
              <a:ext uri="{FF2B5EF4-FFF2-40B4-BE49-F238E27FC236}">
                <a16:creationId xmlns:a16="http://schemas.microsoft.com/office/drawing/2014/main" id="{4545AB11-F965-943D-5190-EBB087C0A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3599" y="6547173"/>
            <a:ext cx="184423" cy="150173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A3FC925-1E61-49C8-4572-B2219F58C8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399018"/>
            <a:ext cx="10515600" cy="39693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7DB8D8AC-5DDF-7BCC-B80B-0A51235BE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4501"/>
            <a:ext cx="10515600" cy="12952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endParaRPr lang="sv-SE" dirty="0"/>
          </a:p>
        </p:txBody>
      </p:sp>
      <p:pic>
        <p:nvPicPr>
          <p:cNvPr id="19" name="Bild 18">
            <a:extLst>
              <a:ext uri="{FF2B5EF4-FFF2-40B4-BE49-F238E27FC236}">
                <a16:creationId xmlns:a16="http://schemas.microsoft.com/office/drawing/2014/main" id="{869C1A42-4EE2-9246-0902-5B49B4EA6E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676797" y="6547173"/>
            <a:ext cx="184423" cy="150173"/>
          </a:xfrm>
          <a:prstGeom prst="rect">
            <a:avLst/>
          </a:prstGeom>
        </p:spPr>
      </p:pic>
      <p:pic>
        <p:nvPicPr>
          <p:cNvPr id="21" name="Bild 20">
            <a:extLst>
              <a:ext uri="{FF2B5EF4-FFF2-40B4-BE49-F238E27FC236}">
                <a16:creationId xmlns:a16="http://schemas.microsoft.com/office/drawing/2014/main" id="{DD70EAD6-6D32-A943-7ACB-AD01D40478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995553" y="6547173"/>
            <a:ext cx="184423" cy="150173"/>
          </a:xfrm>
          <a:prstGeom prst="rect">
            <a:avLst/>
          </a:prstGeom>
        </p:spPr>
      </p:pic>
      <p:pic>
        <p:nvPicPr>
          <p:cNvPr id="22" name="Bild 21">
            <a:extLst>
              <a:ext uri="{FF2B5EF4-FFF2-40B4-BE49-F238E27FC236}">
                <a16:creationId xmlns:a16="http://schemas.microsoft.com/office/drawing/2014/main" id="{9E8F138E-1B2B-AC69-9E31-BD63828CAB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586701" y="6547173"/>
            <a:ext cx="184423" cy="150173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D7A6BD58-2C86-91B3-636D-EA48BAEA7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5000"/>
          </a:blip>
          <a:stretch>
            <a:fillRect/>
          </a:stretch>
        </p:blipFill>
        <p:spPr>
          <a:xfrm>
            <a:off x="10139439" y="4397388"/>
            <a:ext cx="1816441" cy="1803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86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0" r:id="rId3"/>
    <p:sldLayoutId id="2147483659" r:id="rId4"/>
    <p:sldLayoutId id="2147483657" r:id="rId5"/>
    <p:sldLayoutId id="2147483655" r:id="rId6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>
          <a:solidFill>
            <a:schemeClr val="tx1"/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DB95207-97DC-81B9-D04C-9520E153F4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94503" y="92309"/>
            <a:ext cx="3230880" cy="3408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769BCD4-96F0-9B47-87F8-23D356D830A6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4043A3FD-DCE2-9B7C-B640-BB9C431BC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78162" y="220508"/>
            <a:ext cx="1747774" cy="339966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D68A41CD-AA95-7EAA-34DA-2872E4DF48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419088"/>
            <a:ext cx="12192000" cy="4389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6E213926-AE25-6EEB-98F1-28ED4DAA0107}"/>
              </a:ext>
            </a:extLst>
          </p:cNvPr>
          <p:cNvSpPr txBox="1"/>
          <p:nvPr userDrawn="1"/>
        </p:nvSpPr>
        <p:spPr>
          <a:xfrm>
            <a:off x="575726" y="6461703"/>
            <a:ext cx="1129115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241675" algn="l"/>
                <a:tab pos="6572250" algn="l"/>
                <a:tab pos="9151938" algn="l"/>
              </a:tabLst>
              <a:defRPr/>
            </a:pPr>
            <a:r>
              <a:rPr lang="sv-SE" sz="130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Stort sortiment av förbrukningsartiklar	Upphandling med sjukvårdskompetens	Trygga och testade produkter	Samverkan mellan regioner</a:t>
            </a:r>
          </a:p>
        </p:txBody>
      </p:sp>
      <p:pic>
        <p:nvPicPr>
          <p:cNvPr id="12" name="Bild 11">
            <a:extLst>
              <a:ext uri="{FF2B5EF4-FFF2-40B4-BE49-F238E27FC236}">
                <a16:creationId xmlns:a16="http://schemas.microsoft.com/office/drawing/2014/main" id="{4545AB11-F965-943D-5190-EBB087C0A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3599" y="6547173"/>
            <a:ext cx="184423" cy="150173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A3FC925-1E61-49C8-4572-B2219F58C8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399018"/>
            <a:ext cx="10515600" cy="39693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7DB8D8AC-5DDF-7BCC-B80B-0A51235BE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4501"/>
            <a:ext cx="10515600" cy="12952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endParaRPr lang="sv-SE" dirty="0"/>
          </a:p>
        </p:txBody>
      </p:sp>
      <p:pic>
        <p:nvPicPr>
          <p:cNvPr id="19" name="Bild 18">
            <a:extLst>
              <a:ext uri="{FF2B5EF4-FFF2-40B4-BE49-F238E27FC236}">
                <a16:creationId xmlns:a16="http://schemas.microsoft.com/office/drawing/2014/main" id="{869C1A42-4EE2-9246-0902-5B49B4EA6E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76797" y="6547173"/>
            <a:ext cx="184423" cy="150173"/>
          </a:xfrm>
          <a:prstGeom prst="rect">
            <a:avLst/>
          </a:prstGeom>
        </p:spPr>
      </p:pic>
      <p:pic>
        <p:nvPicPr>
          <p:cNvPr id="21" name="Bild 20">
            <a:extLst>
              <a:ext uri="{FF2B5EF4-FFF2-40B4-BE49-F238E27FC236}">
                <a16:creationId xmlns:a16="http://schemas.microsoft.com/office/drawing/2014/main" id="{DD70EAD6-6D32-A943-7ACB-AD01D40478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95553" y="6547173"/>
            <a:ext cx="184423" cy="150173"/>
          </a:xfrm>
          <a:prstGeom prst="rect">
            <a:avLst/>
          </a:prstGeom>
        </p:spPr>
      </p:pic>
      <p:pic>
        <p:nvPicPr>
          <p:cNvPr id="22" name="Bild 21">
            <a:extLst>
              <a:ext uri="{FF2B5EF4-FFF2-40B4-BE49-F238E27FC236}">
                <a16:creationId xmlns:a16="http://schemas.microsoft.com/office/drawing/2014/main" id="{9E8F138E-1B2B-AC69-9E31-BD63828CAB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86701" y="6547173"/>
            <a:ext cx="184423" cy="150173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67001D39-4B57-4599-108E-C4FAC02341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0145702" y="4397388"/>
            <a:ext cx="1803914" cy="1803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15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>
          <a:solidFill>
            <a:schemeClr val="tx1"/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DB95207-97DC-81B9-D04C-9520E153F4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94503" y="92309"/>
            <a:ext cx="3230880" cy="3408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769BCD4-96F0-9B47-87F8-23D356D830A6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4043A3FD-DCE2-9B7C-B640-BB9C431BC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78162" y="220508"/>
            <a:ext cx="1747774" cy="339966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D68A41CD-AA95-7EAA-34DA-2872E4DF48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419088"/>
            <a:ext cx="12192000" cy="4389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6E213926-AE25-6EEB-98F1-28ED4DAA0107}"/>
              </a:ext>
            </a:extLst>
          </p:cNvPr>
          <p:cNvSpPr txBox="1"/>
          <p:nvPr userDrawn="1"/>
        </p:nvSpPr>
        <p:spPr>
          <a:xfrm>
            <a:off x="575726" y="6461703"/>
            <a:ext cx="1129115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241675" algn="l"/>
                <a:tab pos="6572250" algn="l"/>
                <a:tab pos="9151938" algn="l"/>
              </a:tabLst>
              <a:defRPr/>
            </a:pPr>
            <a:r>
              <a:rPr lang="sv-SE" sz="130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Stort sortiment av förbrukningsartiklar	Upphandling med sjukvårdskompetens	Trygga och testade produkter	Samverkan mellan regioner</a:t>
            </a:r>
          </a:p>
        </p:txBody>
      </p:sp>
      <p:pic>
        <p:nvPicPr>
          <p:cNvPr id="12" name="Bild 11">
            <a:extLst>
              <a:ext uri="{FF2B5EF4-FFF2-40B4-BE49-F238E27FC236}">
                <a16:creationId xmlns:a16="http://schemas.microsoft.com/office/drawing/2014/main" id="{4545AB11-F965-943D-5190-EBB087C0A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3599" y="6547173"/>
            <a:ext cx="184423" cy="150173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A3FC925-1E61-49C8-4572-B2219F58C8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399018"/>
            <a:ext cx="10515600" cy="39693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7DB8D8AC-5DDF-7BCC-B80B-0A51235BE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4501"/>
            <a:ext cx="10515600" cy="12952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endParaRPr lang="sv-SE" dirty="0"/>
          </a:p>
        </p:txBody>
      </p:sp>
      <p:pic>
        <p:nvPicPr>
          <p:cNvPr id="19" name="Bild 18">
            <a:extLst>
              <a:ext uri="{FF2B5EF4-FFF2-40B4-BE49-F238E27FC236}">
                <a16:creationId xmlns:a16="http://schemas.microsoft.com/office/drawing/2014/main" id="{869C1A42-4EE2-9246-0902-5B49B4EA6E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76797" y="6547173"/>
            <a:ext cx="184423" cy="150173"/>
          </a:xfrm>
          <a:prstGeom prst="rect">
            <a:avLst/>
          </a:prstGeom>
        </p:spPr>
      </p:pic>
      <p:pic>
        <p:nvPicPr>
          <p:cNvPr id="21" name="Bild 20">
            <a:extLst>
              <a:ext uri="{FF2B5EF4-FFF2-40B4-BE49-F238E27FC236}">
                <a16:creationId xmlns:a16="http://schemas.microsoft.com/office/drawing/2014/main" id="{DD70EAD6-6D32-A943-7ACB-AD01D40478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95553" y="6547173"/>
            <a:ext cx="184423" cy="150173"/>
          </a:xfrm>
          <a:prstGeom prst="rect">
            <a:avLst/>
          </a:prstGeom>
        </p:spPr>
      </p:pic>
      <p:pic>
        <p:nvPicPr>
          <p:cNvPr id="22" name="Bild 21">
            <a:extLst>
              <a:ext uri="{FF2B5EF4-FFF2-40B4-BE49-F238E27FC236}">
                <a16:creationId xmlns:a16="http://schemas.microsoft.com/office/drawing/2014/main" id="{9E8F138E-1B2B-AC69-9E31-BD63828CAB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86701" y="6547173"/>
            <a:ext cx="184423" cy="150173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1CEDFC8A-DA6D-FABC-AB8D-818E3A16B5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0135428" y="4387114"/>
            <a:ext cx="1803914" cy="1803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91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>
          <a:solidFill>
            <a:schemeClr val="tx1"/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DB95207-97DC-81B9-D04C-9520E153F4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94503" y="92309"/>
            <a:ext cx="3230880" cy="3408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769BCD4-96F0-9B47-87F8-23D356D830A6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4043A3FD-DCE2-9B7C-B640-BB9C431BC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78162" y="220508"/>
            <a:ext cx="1747774" cy="339966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D68A41CD-AA95-7EAA-34DA-2872E4DF48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419088"/>
            <a:ext cx="12192000" cy="4389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6E213926-AE25-6EEB-98F1-28ED4DAA0107}"/>
              </a:ext>
            </a:extLst>
          </p:cNvPr>
          <p:cNvSpPr txBox="1"/>
          <p:nvPr userDrawn="1"/>
        </p:nvSpPr>
        <p:spPr>
          <a:xfrm>
            <a:off x="575726" y="6461703"/>
            <a:ext cx="1129115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241675" algn="l"/>
                <a:tab pos="6572250" algn="l"/>
                <a:tab pos="9151938" algn="l"/>
              </a:tabLst>
              <a:defRPr/>
            </a:pPr>
            <a:r>
              <a:rPr lang="sv-SE" sz="130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Stort sortiment av förbrukningsartiklar	Upphandling med sjukvårdskompetens	Trygga och testade produkter	Samverkan mellan regioner</a:t>
            </a:r>
          </a:p>
        </p:txBody>
      </p:sp>
      <p:pic>
        <p:nvPicPr>
          <p:cNvPr id="12" name="Bild 11">
            <a:extLst>
              <a:ext uri="{FF2B5EF4-FFF2-40B4-BE49-F238E27FC236}">
                <a16:creationId xmlns:a16="http://schemas.microsoft.com/office/drawing/2014/main" id="{4545AB11-F965-943D-5190-EBB087C0A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3599" y="6547173"/>
            <a:ext cx="184423" cy="150173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A3FC925-1E61-49C8-4572-B2219F58C8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399018"/>
            <a:ext cx="10515600" cy="39693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7DB8D8AC-5DDF-7BCC-B80B-0A51235BE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4501"/>
            <a:ext cx="10515600" cy="12952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endParaRPr lang="sv-SE" dirty="0"/>
          </a:p>
        </p:txBody>
      </p:sp>
      <p:pic>
        <p:nvPicPr>
          <p:cNvPr id="19" name="Bild 18">
            <a:extLst>
              <a:ext uri="{FF2B5EF4-FFF2-40B4-BE49-F238E27FC236}">
                <a16:creationId xmlns:a16="http://schemas.microsoft.com/office/drawing/2014/main" id="{869C1A42-4EE2-9246-0902-5B49B4EA6E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76797" y="6547173"/>
            <a:ext cx="184423" cy="150173"/>
          </a:xfrm>
          <a:prstGeom prst="rect">
            <a:avLst/>
          </a:prstGeom>
        </p:spPr>
      </p:pic>
      <p:pic>
        <p:nvPicPr>
          <p:cNvPr id="21" name="Bild 20">
            <a:extLst>
              <a:ext uri="{FF2B5EF4-FFF2-40B4-BE49-F238E27FC236}">
                <a16:creationId xmlns:a16="http://schemas.microsoft.com/office/drawing/2014/main" id="{DD70EAD6-6D32-A943-7ACB-AD01D40478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95553" y="6547173"/>
            <a:ext cx="184423" cy="150173"/>
          </a:xfrm>
          <a:prstGeom prst="rect">
            <a:avLst/>
          </a:prstGeom>
        </p:spPr>
      </p:pic>
      <p:pic>
        <p:nvPicPr>
          <p:cNvPr id="22" name="Bild 21">
            <a:extLst>
              <a:ext uri="{FF2B5EF4-FFF2-40B4-BE49-F238E27FC236}">
                <a16:creationId xmlns:a16="http://schemas.microsoft.com/office/drawing/2014/main" id="{9E8F138E-1B2B-AC69-9E31-BD63828CAB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86701" y="6547173"/>
            <a:ext cx="184423" cy="150173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49B539D3-C970-EE99-EA57-4F9FB137F4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0135428" y="4387114"/>
            <a:ext cx="1803914" cy="1803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068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>
          <a:solidFill>
            <a:schemeClr val="tx1"/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DB95207-97DC-81B9-D04C-9520E153F4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94503" y="92309"/>
            <a:ext cx="3230880" cy="3408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769BCD4-96F0-9B47-87F8-23D356D830A6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4043A3FD-DCE2-9B7C-B640-BB9C431BC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78162" y="220508"/>
            <a:ext cx="1747774" cy="339966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D68A41CD-AA95-7EAA-34DA-2872E4DF48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419088"/>
            <a:ext cx="12192000" cy="4389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6E213926-AE25-6EEB-98F1-28ED4DAA0107}"/>
              </a:ext>
            </a:extLst>
          </p:cNvPr>
          <p:cNvSpPr txBox="1"/>
          <p:nvPr userDrawn="1"/>
        </p:nvSpPr>
        <p:spPr>
          <a:xfrm>
            <a:off x="575726" y="6461703"/>
            <a:ext cx="11291151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3241675" algn="l"/>
                <a:tab pos="6572250" algn="l"/>
                <a:tab pos="9151938" algn="l"/>
              </a:tabLst>
              <a:defRPr/>
            </a:pPr>
            <a:r>
              <a:rPr lang="sv-SE" sz="130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Stort sortiment av förbrukningsartiklar	Upphandling med sjukvårdskompetens	Trygga och testade produkter	Samverkan mellan regioner</a:t>
            </a:r>
          </a:p>
        </p:txBody>
      </p:sp>
      <p:pic>
        <p:nvPicPr>
          <p:cNvPr id="12" name="Bild 11">
            <a:extLst>
              <a:ext uri="{FF2B5EF4-FFF2-40B4-BE49-F238E27FC236}">
                <a16:creationId xmlns:a16="http://schemas.microsoft.com/office/drawing/2014/main" id="{4545AB11-F965-943D-5190-EBB087C0A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3599" y="6547173"/>
            <a:ext cx="184423" cy="150173"/>
          </a:xfrm>
          <a:prstGeom prst="rect">
            <a:avLst/>
          </a:pr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A3FC925-1E61-49C8-4572-B2219F58C8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399018"/>
            <a:ext cx="10515600" cy="39693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7DB8D8AC-5DDF-7BCC-B80B-0A51235BE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4501"/>
            <a:ext cx="10515600" cy="12952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endParaRPr lang="sv-SE" dirty="0"/>
          </a:p>
        </p:txBody>
      </p:sp>
      <p:pic>
        <p:nvPicPr>
          <p:cNvPr id="19" name="Bild 18">
            <a:extLst>
              <a:ext uri="{FF2B5EF4-FFF2-40B4-BE49-F238E27FC236}">
                <a16:creationId xmlns:a16="http://schemas.microsoft.com/office/drawing/2014/main" id="{869C1A42-4EE2-9246-0902-5B49B4EA6E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676797" y="6547173"/>
            <a:ext cx="184423" cy="150173"/>
          </a:xfrm>
          <a:prstGeom prst="rect">
            <a:avLst/>
          </a:prstGeom>
        </p:spPr>
      </p:pic>
      <p:pic>
        <p:nvPicPr>
          <p:cNvPr id="21" name="Bild 20">
            <a:extLst>
              <a:ext uri="{FF2B5EF4-FFF2-40B4-BE49-F238E27FC236}">
                <a16:creationId xmlns:a16="http://schemas.microsoft.com/office/drawing/2014/main" id="{DD70EAD6-6D32-A943-7ACB-AD01D40478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995553" y="6547173"/>
            <a:ext cx="184423" cy="150173"/>
          </a:xfrm>
          <a:prstGeom prst="rect">
            <a:avLst/>
          </a:prstGeom>
        </p:spPr>
      </p:pic>
      <p:pic>
        <p:nvPicPr>
          <p:cNvPr id="22" name="Bild 21">
            <a:extLst>
              <a:ext uri="{FF2B5EF4-FFF2-40B4-BE49-F238E27FC236}">
                <a16:creationId xmlns:a16="http://schemas.microsoft.com/office/drawing/2014/main" id="{9E8F138E-1B2B-AC69-9E31-BD63828CAB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586701" y="6547173"/>
            <a:ext cx="184423" cy="150173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D7A6BD58-2C86-91B3-636D-EA48BAEA7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25000"/>
          </a:blip>
          <a:stretch>
            <a:fillRect/>
          </a:stretch>
        </p:blipFill>
        <p:spPr>
          <a:xfrm>
            <a:off x="10139439" y="4397388"/>
            <a:ext cx="1816441" cy="1803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532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>
          <a:solidFill>
            <a:schemeClr val="tx1"/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sv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varuforsorjningen.se/produkter/kontor-och-hushall/almanackor" TargetMode="Externa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varuforsorjningen.se/Aktuellt/produktutg%C3%A5ng-portex-uniperc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sv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sv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78F11F64-798D-0B1E-5A30-13CBC6474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Vi finns i bakgrunden – så vården kan stå i centrum.</a:t>
            </a:r>
          </a:p>
        </p:txBody>
      </p:sp>
    </p:spTree>
    <p:extLst>
      <p:ext uri="{BB962C8B-B14F-4D97-AF65-F5344CB8AC3E}">
        <p14:creationId xmlns:p14="http://schemas.microsoft.com/office/powerpoint/2010/main" val="17980760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B5A1D8DF-9A22-8A0A-BA9B-06E52ED907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585" y="652487"/>
            <a:ext cx="7295716" cy="1314006"/>
          </a:xfrm>
        </p:spPr>
        <p:txBody>
          <a:bodyPr anchor="b">
            <a:normAutofit/>
          </a:bodyPr>
          <a:lstStyle/>
          <a:p>
            <a:r>
              <a:rPr lang="sv-SE" dirty="0"/>
              <a:t>Agenda informationsmöte 28/10 2026</a:t>
            </a:r>
            <a:br>
              <a:rPr lang="sv-SE" dirty="0"/>
            </a:br>
            <a:endParaRPr lang="sv-SE" dirty="0"/>
          </a:p>
        </p:txBody>
      </p:sp>
      <p:pic>
        <p:nvPicPr>
          <p:cNvPr id="7" name="Picture 6" descr="Anteckning av en avtalad tid i en almanacka">
            <a:extLst>
              <a:ext uri="{FF2B5EF4-FFF2-40B4-BE49-F238E27FC236}">
                <a16:creationId xmlns:a16="http://schemas.microsoft.com/office/drawing/2014/main" id="{60481E9C-35D0-38C1-E8A6-D28BA373F8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6637" b="1"/>
          <a:stretch>
            <a:fillRect/>
          </a:stretch>
        </p:blipFill>
        <p:spPr>
          <a:xfrm>
            <a:off x="544585" y="1707503"/>
            <a:ext cx="4215095" cy="4440378"/>
          </a:xfrm>
          <a:prstGeom prst="rect">
            <a:avLst/>
          </a:prstGeom>
          <a:noFill/>
        </p:spPr>
      </p:pic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2CF24545-472F-BA0D-A434-44D1401C82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437028"/>
            <a:ext cx="4273750" cy="345426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v-SE" dirty="0"/>
          </a:p>
          <a:p>
            <a:endParaRPr lang="sv-SE" dirty="0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D874054E-3804-1A92-8F35-9174556923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94503" y="92309"/>
            <a:ext cx="3230880" cy="340870"/>
          </a:xfrm>
        </p:spPr>
        <p:txBody>
          <a:bodyPr/>
          <a:lstStyle/>
          <a:p>
            <a:pPr>
              <a:spcAft>
                <a:spcPts val="600"/>
              </a:spcAft>
            </a:pPr>
            <a:fld id="{0769BCD4-96F0-9B47-87F8-23D356D830A6}" type="slidenum">
              <a:rPr lang="sv-SE" smtClean="0"/>
              <a:pPr>
                <a:spcAft>
                  <a:spcPts val="600"/>
                </a:spcAft>
              </a:pPr>
              <a:t>2</a:t>
            </a:fld>
            <a:endParaRPr lang="sv-SE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544996D7-3BC1-1A4D-2767-63EE8E31B1A2}"/>
              </a:ext>
            </a:extLst>
          </p:cNvPr>
          <p:cNvSpPr txBox="1"/>
          <p:nvPr/>
        </p:nvSpPr>
        <p:spPr>
          <a:xfrm>
            <a:off x="5613149" y="1837853"/>
            <a:ext cx="573906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Nya avtal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dirty="0"/>
              <a:t>Injektions-, infusions- och transfusionsmaterial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dirty="0"/>
              <a:t>Maskinbunden förbrukning, infusion, transfusion och </a:t>
            </a:r>
            <a:r>
              <a:rPr lang="sv-SE" dirty="0" err="1"/>
              <a:t>aniva</a:t>
            </a:r>
            <a:r>
              <a:rPr lang="sv-SE" dirty="0"/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dirty="0"/>
              <a:t>Transports- och avfallsemballage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dirty="0"/>
              <a:t>Tandvårdsmaterial, förbrukning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Almanackor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err="1"/>
              <a:t>Uniperc</a:t>
            </a:r>
            <a:r>
              <a:rPr lang="sv-SE" dirty="0"/>
              <a:t> </a:t>
            </a:r>
            <a:r>
              <a:rPr lang="sv-SE" dirty="0" err="1"/>
              <a:t>trakealkanyl</a:t>
            </a: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Reklamationer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Nyhet – Jobba hos oss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Frågor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67853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AA0E012-0AC3-8B52-C09C-8D4F30C3A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/>
              <a:t>Avtalsstart Injektions-, infusions- och transfusionsmaterial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22DED24E-08FA-AFE7-3516-EF6CD1C66D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fontAlgn="t"/>
            <a:r>
              <a:rPr lang="sv-SE" dirty="0"/>
              <a:t>Start 1 november</a:t>
            </a:r>
          </a:p>
          <a:p>
            <a:pPr marL="342900" indent="-342900" fontAlgn="t"/>
            <a:r>
              <a:rPr lang="sv-SE" dirty="0"/>
              <a:t>Avtalstid 2+1+1 år</a:t>
            </a:r>
          </a:p>
          <a:p>
            <a:pPr marL="342900" lvl="0" indent="-342900" fontAlgn="t"/>
            <a:r>
              <a:rPr lang="sv-SE" dirty="0"/>
              <a:t>Omfattar injektions-, infusions- och transfusionsmaterial såsom kanyler, PVK, sprutor, infusionsaggregat, CVK mm.</a:t>
            </a:r>
          </a:p>
          <a:p>
            <a:pPr marL="342900" lvl="0" indent="-342900" fontAlgn="t"/>
            <a:r>
              <a:rPr lang="sv-SE" dirty="0"/>
              <a:t>Cirka 420 artiklar från 21 leverantörer</a:t>
            </a:r>
          </a:p>
          <a:p>
            <a:endParaRPr lang="sv-SE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34202A7C-B2D3-E946-7718-EBB1D33D44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69BCD4-96F0-9B47-87F8-23D356D830A6}" type="slidenum">
              <a:rPr kumimoji="0" lang="sv-SE" sz="1000" b="0" i="0" u="none" strike="noStrike" kern="1200" cap="none" spc="0" normalizeH="0" baseline="0" noProof="0" smtClean="0">
                <a:ln>
                  <a:noFill/>
                </a:ln>
                <a:solidFill>
                  <a:srgbClr val="003E51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rgbClr val="003E51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7044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8F8734D-1608-ADBB-590E-07D42CC3A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Avtalsstart Injektions-, infusions- och transfusionsmaterial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C4D82CC-D5D9-77ED-B5B0-24A7365780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01302"/>
            <a:ext cx="5870331" cy="3760026"/>
          </a:xfrm>
        </p:spPr>
        <p:txBody>
          <a:bodyPr/>
          <a:lstStyle/>
          <a:p>
            <a:pPr marL="342900" lvl="0" indent="-342900" fontAlgn="t"/>
            <a:r>
              <a:rPr lang="sv-SE" dirty="0"/>
              <a:t>Kravställningen för CSTD-system gjordes mer funktionsbaserad</a:t>
            </a:r>
          </a:p>
          <a:p>
            <a:pPr marL="342900" lvl="0" indent="-342900" fontAlgn="t"/>
            <a:r>
              <a:rPr lang="sv-SE" dirty="0"/>
              <a:t>Fler leverantörer lämnade anbud</a:t>
            </a:r>
          </a:p>
          <a:p>
            <a:pPr marL="342900" lvl="0" indent="-342900" fontAlgn="t"/>
            <a:r>
              <a:rPr lang="sv-SE" dirty="0"/>
              <a:t>Förbättrad konkurrens och bättre prisnivåer</a:t>
            </a:r>
          </a:p>
          <a:p>
            <a:pPr marL="342900" lvl="0" indent="-342900" fontAlgn="t"/>
            <a:r>
              <a:rPr lang="sv-SE" dirty="0"/>
              <a:t>Även i fortsättningen kommer </a:t>
            </a:r>
            <a:r>
              <a:rPr lang="sv-SE" dirty="0" err="1"/>
              <a:t>Chemfort</a:t>
            </a:r>
            <a:r>
              <a:rPr lang="sv-SE" dirty="0"/>
              <a:t> från B Braun samt </a:t>
            </a:r>
            <a:r>
              <a:rPr lang="sv-SE" dirty="0" err="1"/>
              <a:t>Phaseal</a:t>
            </a:r>
            <a:r>
              <a:rPr lang="sv-SE" dirty="0"/>
              <a:t> Optima från Becton Dickinson vara tillgängliga</a:t>
            </a:r>
          </a:p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65C754D-3DA3-B274-E876-2CC5972003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69BCD4-96F0-9B47-87F8-23D356D830A6}" type="slidenum">
              <a:rPr kumimoji="0" lang="sv-SE" sz="1000" b="0" i="0" u="none" strike="noStrike" kern="1200" cap="none" spc="0" normalizeH="0" baseline="0" noProof="0" smtClean="0">
                <a:ln>
                  <a:noFill/>
                </a:ln>
                <a:solidFill>
                  <a:srgbClr val="003E51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rgbClr val="003E51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pic>
        <p:nvPicPr>
          <p:cNvPr id="5" name="Bildobjekt 4" descr="Chemfort® | B. Braun">
            <a:extLst>
              <a:ext uri="{FF2B5EF4-FFF2-40B4-BE49-F238E27FC236}">
                <a16:creationId xmlns:a16="http://schemas.microsoft.com/office/drawing/2014/main" id="{9B362E96-098E-8BF9-A634-633F235E10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4674" y="745738"/>
            <a:ext cx="2890538" cy="2421209"/>
          </a:xfrm>
          <a:prstGeom prst="rect">
            <a:avLst/>
          </a:prstGeom>
        </p:spPr>
      </p:pic>
      <p:pic>
        <p:nvPicPr>
          <p:cNvPr id="6" name="Bildobjekt 5" descr="FindIt - PP&amp;P Magazine - Pharmacy Purchasing &amp; Products">
            <a:extLst>
              <a:ext uri="{FF2B5EF4-FFF2-40B4-BE49-F238E27FC236}">
                <a16:creationId xmlns:a16="http://schemas.microsoft.com/office/drawing/2014/main" id="{FF115572-C458-3F40-755A-58D93992F5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5871" y="3166947"/>
            <a:ext cx="2503751" cy="3090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1892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94D40C5-73FA-3EC7-D959-346B4C6AA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/>
              <a:t>Avtalsstart Injektions-, infusions- och transfusionsmaterial</a:t>
            </a:r>
          </a:p>
        </p:txBody>
      </p:sp>
      <p:pic>
        <p:nvPicPr>
          <p:cNvPr id="7" name="Platshållare för bild 6">
            <a:extLst>
              <a:ext uri="{FF2B5EF4-FFF2-40B4-BE49-F238E27FC236}">
                <a16:creationId xmlns:a16="http://schemas.microsoft.com/office/drawing/2014/main" id="{90A8AB1B-18B6-7093-0C51-934285498D9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2310" r="54677"/>
          <a:stretch>
            <a:fillRect/>
          </a:stretch>
        </p:blipFill>
        <p:spPr>
          <a:xfrm>
            <a:off x="7173953" y="262744"/>
            <a:ext cx="2512810" cy="5869961"/>
          </a:xfrm>
          <a:prstGeom prst="rect">
            <a:avLst/>
          </a:prstGeom>
        </p:spPr>
      </p:pic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2A85DE3-DB6D-2780-2FE2-00F91B4494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437028"/>
            <a:ext cx="6035797" cy="3454262"/>
          </a:xfrm>
        </p:spPr>
        <p:txBody>
          <a:bodyPr/>
          <a:lstStyle/>
          <a:p>
            <a:pPr marL="342900" indent="-342900" fontAlgn="t">
              <a:buFont typeface="Arial" panose="020B0604020202020204" pitchFamily="34" charset="0"/>
              <a:buChar char="•"/>
            </a:pPr>
            <a:r>
              <a:rPr lang="sv-SE" dirty="0"/>
              <a:t>Besparingspotential för sprutor på cirka 4 miljoner kronor</a:t>
            </a:r>
          </a:p>
          <a:p>
            <a:pPr marL="342900" indent="-342900" fontAlgn="t">
              <a:buFont typeface="Arial" panose="020B0604020202020204" pitchFamily="34" charset="0"/>
              <a:buChar char="•"/>
            </a:pPr>
            <a:r>
              <a:rPr lang="sv-SE" dirty="0"/>
              <a:t>Besparingspotential för PVK på cirka 1 miljon kronor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sv-SE" dirty="0"/>
              <a:t>Fortsatt ett brett sortiment för både generell och specialiserad vård</a:t>
            </a:r>
          </a:p>
          <a:p>
            <a:pPr marL="342900" indent="-342900" fontAlgn="t">
              <a:buFont typeface="Arial" panose="020B0604020202020204" pitchFamily="34" charset="0"/>
              <a:buChar char="•"/>
            </a:pPr>
            <a:r>
              <a:rPr lang="sv-SE" dirty="0"/>
              <a:t>Fortsatt tillgång till välkända produkter och fabrikat</a:t>
            </a:r>
          </a:p>
          <a:p>
            <a:pPr marL="342900" indent="-342900" fontAlgn="t"/>
            <a:endParaRPr lang="sv-SE" dirty="0"/>
          </a:p>
          <a:p>
            <a:pPr marL="342900" indent="-342900" fontAlgn="t"/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21CE14AC-9918-07EF-C5E6-42393C735A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69BCD4-96F0-9B47-87F8-23D356D830A6}" type="slidenum">
              <a:rPr kumimoji="0" lang="sv-SE" sz="1000" b="0" i="0" u="none" strike="noStrike" kern="1200" cap="none" spc="0" normalizeH="0" baseline="0" noProof="0" smtClean="0">
                <a:ln>
                  <a:noFill/>
                </a:ln>
                <a:solidFill>
                  <a:srgbClr val="003E51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rgbClr val="003E51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0323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B5A1D8DF-9A22-8A0A-BA9B-06E52ED90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/>
              <a:t>Avtalsstart Maskinbunden förbrukning, infusion, transfusion och </a:t>
            </a:r>
            <a:r>
              <a:rPr lang="sv-SE" dirty="0" err="1"/>
              <a:t>aniva</a:t>
            </a:r>
            <a:endParaRPr lang="sv-SE" dirty="0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2CF24545-472F-BA0D-A434-44D1401C82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8" y="2401302"/>
            <a:ext cx="6468294" cy="3760026"/>
          </a:xfrm>
        </p:spPr>
        <p:txBody>
          <a:bodyPr>
            <a:normAutofit/>
          </a:bodyPr>
          <a:lstStyle/>
          <a:p>
            <a:r>
              <a:rPr lang="sv-SE" dirty="0"/>
              <a:t>Start 1 november</a:t>
            </a:r>
          </a:p>
          <a:p>
            <a:r>
              <a:rPr lang="sv-SE"/>
              <a:t>Avtalstid </a:t>
            </a:r>
            <a:r>
              <a:rPr lang="sv-SE" dirty="0"/>
              <a:t>2+2 år</a:t>
            </a:r>
          </a:p>
          <a:p>
            <a:r>
              <a:rPr lang="sv-SE" dirty="0"/>
              <a:t>Omfattar ca 120 artiklar, från 15 leverantörer</a:t>
            </a:r>
          </a:p>
          <a:p>
            <a:pPr fontAlgn="t"/>
            <a:r>
              <a:rPr lang="sv-SE" dirty="0"/>
              <a:t>Avtalet omfattar produkter som av tekniska skäl behöver vara kompatibla med befintlig utrustning i regionerna, s.k. </a:t>
            </a:r>
            <a:r>
              <a:rPr lang="sv-SE" dirty="0" err="1"/>
              <a:t>nyckalde</a:t>
            </a:r>
            <a:r>
              <a:rPr lang="sv-SE" dirty="0"/>
              <a:t> produkter</a:t>
            </a:r>
          </a:p>
          <a:p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DF183F68-8747-E4E6-D69B-1054444DA3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3553" y="1700566"/>
            <a:ext cx="3926384" cy="4561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1028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78A88E4-8528-1934-C0F8-990D60C25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19522"/>
            <a:ext cx="10289766" cy="1314006"/>
          </a:xfrm>
        </p:spPr>
        <p:txBody>
          <a:bodyPr>
            <a:normAutofit/>
          </a:bodyPr>
          <a:lstStyle/>
          <a:p>
            <a:r>
              <a:rPr lang="sv-SE" dirty="0"/>
              <a:t>Avtalsstart Maskinbunden förbrukning, infusion, transfusion och </a:t>
            </a:r>
            <a:r>
              <a:rPr lang="sv-SE" dirty="0" err="1"/>
              <a:t>aniva</a:t>
            </a:r>
            <a:endParaRPr lang="sv-SE" dirty="0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0A2F86C-2620-5EEF-E0F6-B3E0A7ADF2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437028"/>
            <a:ext cx="9913204" cy="3454262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Samtliga produkter som under 12 månader köpts till ett värde av minst 1000kr har efterfrågats på nytt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Vi har fått offert på alla efterfrågade produkter har offererats av leverantörerna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Totalkostnaden ökar med drygt 8%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För ett fåtal produkter har priset sänkts, men i de allra flesta fallen ökar dessvärre priset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Om lägre pris erbjuds till någon ingående region ska Varuförsörjningen ges möjlighet att få motsvarande eller bättre villkor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Regionernas arbete ska kunna komma samtliga regioner till del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0EC96812-E630-9205-99ED-393A7AE514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69BCD4-96F0-9B47-87F8-23D356D830A6}" type="slidenum">
              <a:rPr kumimoji="0" lang="sv-SE" sz="1000" b="0" i="0" u="none" strike="noStrike" kern="1200" cap="none" spc="0" normalizeH="0" baseline="0" noProof="0" smtClean="0">
                <a:ln>
                  <a:noFill/>
                </a:ln>
                <a:solidFill>
                  <a:srgbClr val="003E51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rgbClr val="003E51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570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2C2FE6-733D-21CD-E6DF-CEA552DB03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2ED304B-AE28-0427-05F5-8203ED979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/>
              <a:t>Avtalsstart Maskinbunden förbrukning, infusion, transfusion och </a:t>
            </a:r>
            <a:r>
              <a:rPr lang="sv-SE" dirty="0" err="1"/>
              <a:t>aniva</a:t>
            </a:r>
            <a:endParaRPr lang="sv-SE" dirty="0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6DD1F9C-BF96-B0F2-D8F6-B3F9B61A0C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01302"/>
            <a:ext cx="6989956" cy="3760026"/>
          </a:xfrm>
        </p:spPr>
        <p:txBody>
          <a:bodyPr>
            <a:normAutofit fontScale="92500" lnSpcReduction="10000"/>
          </a:bodyPr>
          <a:lstStyle/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sv-SE" sz="2200" dirty="0"/>
              <a:t>Uppföljning cirka 12 månader efter avtalsstart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sv-SE" sz="2200" dirty="0"/>
              <a:t>Analys av förbrukningsstatistik</a:t>
            </a:r>
          </a:p>
          <a:p>
            <a:pPr marL="342900" indent="-342900" fontAlgn="t">
              <a:buFont typeface="Arial" panose="020B0604020202020204" pitchFamily="34" charset="0"/>
              <a:buChar char="•"/>
            </a:pPr>
            <a:r>
              <a:rPr lang="sv-SE" sz="2200" dirty="0"/>
              <a:t>Bedömning av framtida avtalsomfattning utifrån användning i regionerna och förbrukad volym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sv-SE" sz="2200" dirty="0"/>
              <a:t>Produkter med bred användning kan fortsatt omfattas av gemensamt avtal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sv-SE" sz="2200" dirty="0"/>
              <a:t>Produkter med begränsad regional användning kan komma att hanteras lokalt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r>
              <a:rPr lang="sv-SE" sz="2200" dirty="0"/>
              <a:t>Syftet är att samordna där det ger störst värde</a:t>
            </a:r>
          </a:p>
          <a:p>
            <a:pPr marL="342900" lvl="0" indent="-342900" fontAlgn="t">
              <a:buFont typeface="Arial" panose="020B0604020202020204" pitchFamily="34" charset="0"/>
              <a:buChar char="•"/>
            </a:pPr>
            <a:endParaRPr lang="sv-SE" dirty="0"/>
          </a:p>
          <a:p>
            <a:endParaRPr lang="sv-SE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0920D58-02EB-B569-B608-9359DC0677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69BCD4-96F0-9B47-87F8-23D356D830A6}" type="slidenum">
              <a:rPr kumimoji="0" lang="sv-SE" sz="1000" b="0" i="0" u="none" strike="noStrike" kern="1200" cap="none" spc="0" normalizeH="0" baseline="0" noProof="0" smtClean="0">
                <a:ln>
                  <a:noFill/>
                </a:ln>
                <a:solidFill>
                  <a:srgbClr val="003E51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rgbClr val="003E51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DF893BA7-1A9B-4285-0C1D-053DE213D0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8156" y="1838906"/>
            <a:ext cx="3976094" cy="2442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590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B5A1D8DF-9A22-8A0A-BA9B-06E52ED907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17123"/>
            <a:ext cx="10515600" cy="874820"/>
          </a:xfrm>
        </p:spPr>
        <p:txBody>
          <a:bodyPr>
            <a:normAutofit/>
          </a:bodyPr>
          <a:lstStyle/>
          <a:p>
            <a:r>
              <a:rPr lang="sv-SE" sz="2800" dirty="0"/>
              <a:t>Avtalsstart Transport- och avfallsemballage VF2025-00023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2CF24545-472F-BA0D-A434-44D1401C82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7711"/>
            <a:ext cx="10515600" cy="4293617"/>
          </a:xfrm>
        </p:spPr>
        <p:txBody>
          <a:bodyPr>
            <a:normAutofit fontScale="92500" lnSpcReduction="10000"/>
          </a:bodyPr>
          <a:lstStyle/>
          <a:p>
            <a:r>
              <a:rPr lang="sv-SE" dirty="0"/>
              <a:t>Start 1 november</a:t>
            </a:r>
          </a:p>
          <a:p>
            <a:r>
              <a:rPr lang="sv-SE" dirty="0"/>
              <a:t>Avtalstid 2+1+1 år</a:t>
            </a:r>
          </a:p>
          <a:p>
            <a:r>
              <a:rPr lang="sv-SE" dirty="0"/>
              <a:t>Omfattar ca 150 artiklar; exempelvis</a:t>
            </a:r>
            <a:endParaRPr lang="sv-SE" sz="1800" dirty="0"/>
          </a:p>
          <a:p>
            <a:pPr lvl="1"/>
            <a:r>
              <a:rPr lang="sv-SE" sz="1800" dirty="0"/>
              <a:t>Burkar &amp; hållare för stickande och skärande avfall i olika storlekar</a:t>
            </a:r>
          </a:p>
          <a:p>
            <a:pPr lvl="1"/>
            <a:r>
              <a:rPr lang="sv-SE" sz="1800" dirty="0"/>
              <a:t>Uppsamlingsboxar för smittförande / biologiskt avfall </a:t>
            </a:r>
          </a:p>
          <a:p>
            <a:pPr lvl="1"/>
            <a:r>
              <a:rPr lang="sv-SE" sz="1800" dirty="0"/>
              <a:t>Fraktetiketter</a:t>
            </a:r>
          </a:p>
          <a:p>
            <a:pPr lvl="1"/>
            <a:r>
              <a:rPr lang="sv-SE" sz="1800" dirty="0"/>
              <a:t>Diverse olika transportkartonger (med insatser)</a:t>
            </a:r>
          </a:p>
          <a:p>
            <a:pPr lvl="1"/>
            <a:r>
              <a:rPr lang="sv-SE" sz="1800" dirty="0"/>
              <a:t>Sopsäckar i olika färger och storlekar</a:t>
            </a:r>
          </a:p>
          <a:p>
            <a:pPr lvl="1"/>
            <a:r>
              <a:rPr lang="sv-SE" sz="1800" dirty="0"/>
              <a:t>Källsorteringskärl</a:t>
            </a:r>
          </a:p>
          <a:p>
            <a:r>
              <a:rPr lang="sv-SE" dirty="0"/>
              <a:t>Vi har avtalat 13st leverantörer </a:t>
            </a:r>
          </a:p>
          <a:p>
            <a:pPr lvl="1"/>
            <a:endParaRPr lang="sv-SE" sz="1800" dirty="0"/>
          </a:p>
          <a:p>
            <a:pPr marL="0" indent="0">
              <a:buNone/>
            </a:pP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837047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F4440A3-E4F4-C556-34AA-5586C93797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7177" y="1773955"/>
            <a:ext cx="10515600" cy="3760026"/>
          </a:xfrm>
        </p:spPr>
        <p:txBody>
          <a:bodyPr/>
          <a:lstStyle/>
          <a:p>
            <a:r>
              <a:rPr lang="sv-SE" dirty="0"/>
              <a:t>1. Insats till transportkartong 225X160X30MM med 6 hål ⌀5,5cm, för labprov </a:t>
            </a:r>
          </a:p>
          <a:p>
            <a:r>
              <a:rPr lang="sv-SE" dirty="0"/>
              <a:t>2. Transportboxar, 4 olika storlekar- 2,1L, 4,6L, 10,2 &amp; 16,6L</a:t>
            </a:r>
          </a:p>
          <a:p>
            <a:r>
              <a:rPr lang="sv-SE" dirty="0"/>
              <a:t>3. Korsarmerad glasfibertejp </a:t>
            </a:r>
          </a:p>
          <a:p>
            <a:r>
              <a:rPr lang="sv-SE" dirty="0"/>
              <a:t>4. Kartong för kemiskt avfall 60L inklusive säck</a:t>
            </a:r>
          </a:p>
          <a:p>
            <a:r>
              <a:rPr lang="sv-SE" dirty="0"/>
              <a:t>5. Wellcontainer för pall</a:t>
            </a:r>
          </a:p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1FA4CFBD-65B8-9F8E-C5E1-7561A2682D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69BCD4-96F0-9B47-87F8-23D356D830A6}" type="slidenum">
              <a:rPr kumimoji="0" lang="sv-SE" sz="1000" b="0" i="0" u="none" strike="noStrike" kern="1200" cap="none" spc="0" normalizeH="0" baseline="0" noProof="0" smtClean="0">
                <a:ln>
                  <a:noFill/>
                </a:ln>
                <a:solidFill>
                  <a:srgbClr val="003E51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rgbClr val="003E51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4F7341B1-6A62-5896-4D77-835BACDC9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177" y="490126"/>
            <a:ext cx="10515600" cy="1295400"/>
          </a:xfrm>
        </p:spPr>
        <p:txBody>
          <a:bodyPr/>
          <a:lstStyle/>
          <a:p>
            <a:r>
              <a:rPr lang="sv-SE" dirty="0"/>
              <a:t>Nyheter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E11386AF-43FD-936A-B1A6-B6AC6462EB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5014" y="4174131"/>
            <a:ext cx="1741124" cy="1929354"/>
          </a:xfrm>
          <a:prstGeom prst="rect">
            <a:avLst/>
          </a:prstGeom>
        </p:spPr>
      </p:pic>
      <p:pic>
        <p:nvPicPr>
          <p:cNvPr id="7" name="Bildobjekt 6" descr="undefined">
            <a:extLst>
              <a:ext uri="{FF2B5EF4-FFF2-40B4-BE49-F238E27FC236}">
                <a16:creationId xmlns:a16="http://schemas.microsoft.com/office/drawing/2014/main" id="{2A19316E-B520-17A9-F4D9-58088D712C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7074" y="4305084"/>
            <a:ext cx="2637868" cy="1759437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E90E75AD-DA6A-711B-C937-AE991B8F39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2264" y="3775620"/>
            <a:ext cx="2339989" cy="2327865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DA833CE9-AF3D-5D0B-B08A-97EA6D1B13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52088" y="4154240"/>
            <a:ext cx="2312886" cy="1949245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74E2ABE5-F9CE-F252-C3C4-4BE07C4224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6080" y="4667468"/>
            <a:ext cx="1715958" cy="1397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1049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tshållare för innehåll 5">
            <a:extLst>
              <a:ext uri="{FF2B5EF4-FFF2-40B4-BE49-F238E27FC236}">
                <a16:creationId xmlns:a16="http://schemas.microsoft.com/office/drawing/2014/main" id="{CC41936D-0C82-6DF8-EA2E-22ACB74B2D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56350" y="3312676"/>
            <a:ext cx="2699795" cy="2699795"/>
          </a:xfrm>
          <a:prstGeom prst="rect">
            <a:avLst/>
          </a:prstGeom>
        </p:spPr>
      </p:pic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B52F64DA-BA41-D3F2-2A64-E06729DD5A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69BCD4-96F0-9B47-87F8-23D356D830A6}" type="slidenum">
              <a:rPr kumimoji="0" lang="sv-SE" sz="1000" b="0" i="0" u="none" strike="noStrike" kern="1200" cap="none" spc="0" normalizeH="0" baseline="0" noProof="0" smtClean="0">
                <a:ln>
                  <a:noFill/>
                </a:ln>
                <a:solidFill>
                  <a:srgbClr val="003E51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rgbClr val="003E51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9D111FC9-FDD3-60F6-9900-022C526EE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3438"/>
            <a:ext cx="10515600" cy="1295400"/>
          </a:xfrm>
        </p:spPr>
        <p:txBody>
          <a:bodyPr/>
          <a:lstStyle/>
          <a:p>
            <a:r>
              <a:rPr lang="sv-SE" dirty="0"/>
              <a:t>Nyheter &amp; miljövänligare alternativ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23BEA770-31ED-1242-AB18-D0E18DC90A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6350" y="212623"/>
            <a:ext cx="2699795" cy="2699795"/>
          </a:xfrm>
          <a:prstGeom prst="rect">
            <a:avLst/>
          </a:prstGeom>
        </p:spPr>
      </p:pic>
      <p:sp>
        <p:nvSpPr>
          <p:cNvPr id="9" name="textruta 8">
            <a:extLst>
              <a:ext uri="{FF2B5EF4-FFF2-40B4-BE49-F238E27FC236}">
                <a16:creationId xmlns:a16="http://schemas.microsoft.com/office/drawing/2014/main" id="{3C45D4E2-3385-F7F0-47EF-AA593DD1E4DA}"/>
              </a:ext>
            </a:extLst>
          </p:cNvPr>
          <p:cNvSpPr txBox="1"/>
          <p:nvPr/>
        </p:nvSpPr>
        <p:spPr>
          <a:xfrm>
            <a:off x="838200" y="2420124"/>
            <a:ext cx="609407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200" b="0" i="0" u="none" strike="noStrike" kern="1200" cap="none" spc="0" normalizeH="0" baseline="0" noProof="0" dirty="0">
                <a:ln>
                  <a:noFill/>
                </a:ln>
                <a:solidFill>
                  <a:srgbClr val="003E51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Uppsamlingsboxar (gula och svarta 25 &amp; 50 liter) kommer i det nya avtalet att vara tillverkade av 100% återvunnen polypropen.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sv-SE" sz="2200" b="0" i="0" u="none" strike="noStrike" kern="1200" cap="none" spc="0" normalizeH="0" baseline="0" noProof="0" dirty="0">
                <a:ln>
                  <a:noFill/>
                </a:ln>
                <a:solidFill>
                  <a:srgbClr val="003E51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</a:br>
            <a:r>
              <a:rPr kumimoji="0" lang="sv-SE" sz="2200" b="0" i="0" u="none" strike="noStrike" kern="1200" cap="none" spc="0" normalizeH="0" baseline="0" noProof="0" dirty="0">
                <a:ln>
                  <a:noFill/>
                </a:ln>
                <a:solidFill>
                  <a:srgbClr val="003E51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Skillnaden är att 50L- boxarna är ADR godkända för max 15kg, tidigare var de godkända för 20kg.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200" b="0" i="0" u="none" strike="noStrike" kern="1200" cap="none" spc="0" normalizeH="0" baseline="0" noProof="0" dirty="0">
              <a:ln>
                <a:noFill/>
              </a:ln>
              <a:solidFill>
                <a:srgbClr val="003E51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200" b="0" i="0" u="none" strike="noStrike" kern="1200" cap="none" spc="0" normalizeH="0" baseline="0" noProof="0" dirty="0">
                <a:ln>
                  <a:noFill/>
                </a:ln>
                <a:solidFill>
                  <a:srgbClr val="003E51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I det nya avtalet kommer ni även att hitta fler miljövänligare alternativ när det gäller soppåsar och säckar.</a:t>
            </a:r>
          </a:p>
        </p:txBody>
      </p:sp>
    </p:spTree>
    <p:extLst>
      <p:ext uri="{BB962C8B-B14F-4D97-AF65-F5344CB8AC3E}">
        <p14:creationId xmlns:p14="http://schemas.microsoft.com/office/powerpoint/2010/main" val="19135676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B5A1D8DF-9A22-8A0A-BA9B-06E52ED907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5182"/>
            <a:ext cx="10515600" cy="1296140"/>
          </a:xfrm>
        </p:spPr>
        <p:txBody>
          <a:bodyPr>
            <a:normAutofit/>
          </a:bodyPr>
          <a:lstStyle/>
          <a:p>
            <a:r>
              <a:rPr lang="sv-SE" sz="2800" dirty="0"/>
              <a:t>Information angående etanolbaserat handdesinfektionsmedel </a:t>
            </a:r>
            <a:r>
              <a:rPr lang="sv-SE" sz="2800" dirty="0" err="1"/>
              <a:t>dispensopac</a:t>
            </a:r>
            <a:r>
              <a:rPr lang="sv-SE" sz="2800" dirty="0"/>
              <a:t> 1L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2CF24545-472F-BA0D-A434-44D1401C82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endParaRPr lang="sv-SE" sz="1800" dirty="0"/>
          </a:p>
          <a:p>
            <a:pPr marL="0" indent="0">
              <a:buNone/>
            </a:pPr>
            <a:endParaRPr lang="sv-SE" dirty="0"/>
          </a:p>
          <a:p>
            <a:endParaRPr lang="sv-SE" dirty="0"/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547F7467-46DB-7DCD-D844-072DD487B0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3176" y="2071322"/>
            <a:ext cx="1600112" cy="3622895"/>
          </a:xfrm>
          <a:prstGeom prst="rect">
            <a:avLst/>
          </a:prstGeom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0A82DA60-ED2D-9C9E-7E32-7BB6B0840D51}"/>
              </a:ext>
            </a:extLst>
          </p:cNvPr>
          <p:cNvSpPr txBox="1"/>
          <p:nvPr/>
        </p:nvSpPr>
        <p:spPr>
          <a:xfrm>
            <a:off x="2543176" y="5654865"/>
            <a:ext cx="16277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srgbClr val="003E51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VF7003002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srgbClr val="003E51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32,96kr/styck</a:t>
            </a:r>
          </a:p>
        </p:txBody>
      </p:sp>
      <p:pic>
        <p:nvPicPr>
          <p:cNvPr id="6" name="Bildobjekt 5" descr="Produktbild 1 - VF000183932 - Handdesinfektionsmedel etanol 75% Dispensopac 1L">
            <a:extLst>
              <a:ext uri="{FF2B5EF4-FFF2-40B4-BE49-F238E27FC236}">
                <a16:creationId xmlns:a16="http://schemas.microsoft.com/office/drawing/2014/main" id="{9ABAE63B-CBC7-F390-B4C1-9CEA82445A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289783"/>
            <a:ext cx="1704975" cy="3365082"/>
          </a:xfrm>
          <a:prstGeom prst="rect">
            <a:avLst/>
          </a:prstGeom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ABD455DC-38A5-618C-BF8E-C96A8B1E868A}"/>
              </a:ext>
            </a:extLst>
          </p:cNvPr>
          <p:cNvSpPr txBox="1"/>
          <p:nvPr/>
        </p:nvSpPr>
        <p:spPr>
          <a:xfrm>
            <a:off x="6120790" y="5694217"/>
            <a:ext cx="16265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srgbClr val="003E51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VF000183932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 dirty="0">
                <a:ln>
                  <a:noFill/>
                </a:ln>
                <a:solidFill>
                  <a:srgbClr val="003E51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t>36,45kr/styck</a:t>
            </a:r>
          </a:p>
        </p:txBody>
      </p:sp>
    </p:spTree>
    <p:extLst>
      <p:ext uri="{BB962C8B-B14F-4D97-AF65-F5344CB8AC3E}">
        <p14:creationId xmlns:p14="http://schemas.microsoft.com/office/powerpoint/2010/main" val="18066105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E9E0D0F-C032-C7E7-ACD9-70E08C09A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6672"/>
            <a:ext cx="10515600" cy="1296140"/>
          </a:xfrm>
        </p:spPr>
        <p:txBody>
          <a:bodyPr/>
          <a:lstStyle/>
          <a:p>
            <a:r>
              <a:rPr lang="sv-SE" dirty="0"/>
              <a:t>Avtalsstart – Tandvårdsmaterial, förbrukning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E2A7940-487A-92B4-0FE8-B678C5E8B0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Start 1 november</a:t>
            </a:r>
          </a:p>
          <a:p>
            <a:r>
              <a:rPr lang="sv-SE" dirty="0"/>
              <a:t>Avtalstid 2+1+1 år</a:t>
            </a:r>
          </a:p>
          <a:p>
            <a:r>
              <a:rPr lang="sv-SE" dirty="0"/>
              <a:t>Inga större förändringar sedan tidigare avtal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DFD0DAA7-042A-D9CD-55FC-4268FB52E2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769BCD4-96F0-9B47-87F8-23D356D830A6}" type="slidenum">
              <a:rPr lang="sv-SE" smtClean="0"/>
              <a:pPr/>
              <a:t>13</a:t>
            </a:fld>
            <a:endParaRPr lang="sv-SE" dirty="0"/>
          </a:p>
        </p:txBody>
      </p:sp>
      <p:pic>
        <p:nvPicPr>
          <p:cNvPr id="6" name="Bild 5" descr="Tandläkarverktyg kontur">
            <a:extLst>
              <a:ext uri="{FF2B5EF4-FFF2-40B4-BE49-F238E27FC236}">
                <a16:creationId xmlns:a16="http://schemas.microsoft.com/office/drawing/2014/main" id="{FAC9C899-9809-16E1-7768-DE5A0797417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88220" y="2401302"/>
            <a:ext cx="2902085" cy="2902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9391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1DC045E-BFD1-B453-187C-90FE38EFD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Nu går det att beställa almanackor</a:t>
            </a:r>
            <a:br>
              <a:rPr lang="sv-SE" b="1" dirty="0"/>
            </a:b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51A6BB0-DF3A-6FD2-3BB0-4B8413D5A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75934"/>
            <a:ext cx="10515600" cy="428539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v-SE" dirty="0"/>
              <a:t>Årets almanackor och tillbehör finns nu tillgängliga för beställning. Du hittar dem direkt på </a:t>
            </a:r>
            <a:r>
              <a:rPr lang="sv-SE" b="1" dirty="0"/>
              <a:t>startsidan på vår hemsida</a:t>
            </a:r>
            <a:r>
              <a:rPr lang="sv-SE" dirty="0"/>
              <a:t>.</a:t>
            </a:r>
          </a:p>
          <a:p>
            <a:pPr marL="0" indent="0">
              <a:buNone/>
            </a:pPr>
            <a:r>
              <a:rPr lang="sv-SE" b="1" dirty="0"/>
              <a:t>Så får du en aktuell produktöversikt:</a:t>
            </a:r>
            <a:endParaRPr lang="sv-SE" dirty="0"/>
          </a:p>
          <a:p>
            <a:pPr lvl="0"/>
            <a:r>
              <a:rPr lang="sv-SE" dirty="0"/>
              <a:t>Gå till </a:t>
            </a:r>
            <a:r>
              <a:rPr lang="sv-SE" dirty="0">
                <a:hlinkClick r:id="rId2"/>
              </a:rPr>
              <a:t>Se allt inom Almanackor</a:t>
            </a:r>
            <a:r>
              <a:rPr lang="sv-SE" dirty="0"/>
              <a:t>.</a:t>
            </a:r>
          </a:p>
          <a:p>
            <a:pPr lvl="0"/>
            <a:r>
              <a:rPr lang="sv-SE" dirty="0"/>
              <a:t>Klicka på </a:t>
            </a:r>
            <a:r>
              <a:rPr lang="sv-SE" b="1" dirty="0"/>
              <a:t>Skriv ut sidan</a:t>
            </a:r>
            <a:r>
              <a:rPr lang="sv-SE" dirty="0"/>
              <a:t> för att få en sammanställning av sortimentet med aktuella priser.</a:t>
            </a:r>
          </a:p>
          <a:p>
            <a:pPr lvl="0"/>
            <a:r>
              <a:rPr lang="sv-SE" dirty="0"/>
              <a:t>Skriv ut listan eller spara den som PDF.</a:t>
            </a:r>
          </a:p>
          <a:p>
            <a:pPr lvl="0"/>
            <a:r>
              <a:rPr lang="sv-SE" dirty="0"/>
              <a:t>Ta gärna fram en ny lista inför beställning så att du alltid har uppdaterad information.</a:t>
            </a:r>
          </a:p>
          <a:p>
            <a:pPr marL="0" indent="0">
              <a:buNone/>
            </a:pPr>
            <a:r>
              <a:rPr lang="sv-SE" b="1" dirty="0"/>
              <a:t>Bra att veta:</a:t>
            </a:r>
            <a:r>
              <a:rPr lang="sv-SE" dirty="0"/>
              <a:t> Antalet artiklar som visas i kategorierna inkluderar även inaktiva produkter. Just nu finns </a:t>
            </a:r>
            <a:r>
              <a:rPr lang="sv-SE" b="1" dirty="0"/>
              <a:t>46 beställningsbara produkter</a:t>
            </a:r>
            <a:r>
              <a:rPr lang="sv-SE" dirty="0"/>
              <a:t> i kategorin Almanackor.</a:t>
            </a:r>
          </a:p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C5F43C0A-B06B-8A2C-C45E-E213B3EE0E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769BCD4-96F0-9B47-87F8-23D356D830A6}" type="slidenum">
              <a:rPr lang="sv-SE" smtClean="0"/>
              <a:pPr/>
              <a:t>14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34063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48BDFB9-B7FB-51AA-3539-6DA77744D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9559"/>
            <a:ext cx="10515600" cy="781164"/>
          </a:xfrm>
        </p:spPr>
        <p:txBody>
          <a:bodyPr/>
          <a:lstStyle/>
          <a:p>
            <a:r>
              <a:rPr lang="sv-SE" dirty="0" err="1"/>
              <a:t>Portex</a:t>
            </a:r>
            <a:r>
              <a:rPr lang="sv-SE" dirty="0"/>
              <a:t> </a:t>
            </a:r>
            <a:r>
              <a:rPr lang="sv-SE" dirty="0" err="1"/>
              <a:t>Uniperc</a:t>
            </a:r>
            <a:r>
              <a:rPr lang="sv-SE" dirty="0"/>
              <a:t> justerbar </a:t>
            </a:r>
            <a:r>
              <a:rPr lang="sv-SE" dirty="0" err="1"/>
              <a:t>trakealkanyl</a:t>
            </a:r>
            <a:r>
              <a:rPr lang="sv-SE" dirty="0"/>
              <a:t> och kit utgår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0E2CBB2-F6C4-F253-3F56-CDFBBCA64E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3379" y="2007103"/>
            <a:ext cx="9566564" cy="3760026"/>
          </a:xfrm>
        </p:spPr>
        <p:txBody>
          <a:bodyPr>
            <a:normAutofit/>
          </a:bodyPr>
          <a:lstStyle/>
          <a:p>
            <a:r>
              <a:rPr lang="sv-SE" dirty="0"/>
              <a:t>Leverantören </a:t>
            </a:r>
            <a:r>
              <a:rPr lang="sv-SE" dirty="0" err="1"/>
              <a:t>Steripolar</a:t>
            </a:r>
            <a:r>
              <a:rPr lang="sv-SE" dirty="0"/>
              <a:t> söker efter alternativ, men har inte hittat någon direkt ersättningsprodukt ännu</a:t>
            </a:r>
          </a:p>
          <a:p>
            <a:r>
              <a:rPr lang="sv-SE" dirty="0"/>
              <a:t>Olika andra alternativ finns via </a:t>
            </a:r>
            <a:r>
              <a:rPr lang="sv-SE" dirty="0" err="1"/>
              <a:t>Steripolar</a:t>
            </a:r>
            <a:endParaRPr lang="sv-SE" dirty="0"/>
          </a:p>
          <a:p>
            <a:r>
              <a:rPr lang="sv-SE" dirty="0"/>
              <a:t>Vid frågor om möjliga alternativ </a:t>
            </a:r>
            <a:r>
              <a:rPr lang="sv-SE" dirty="0" err="1"/>
              <a:t>hävisar</a:t>
            </a:r>
            <a:r>
              <a:rPr lang="sv-SE" dirty="0"/>
              <a:t> vi till </a:t>
            </a:r>
            <a:r>
              <a:rPr lang="sv-SE" dirty="0" err="1"/>
              <a:t>Steripolar</a:t>
            </a:r>
            <a:endParaRPr lang="sv-SE" dirty="0"/>
          </a:p>
          <a:p>
            <a:r>
              <a:rPr lang="sv-SE" dirty="0"/>
              <a:t>Mer information och kontaktuppgifter till </a:t>
            </a:r>
            <a:r>
              <a:rPr lang="sv-SE" dirty="0" err="1"/>
              <a:t>Steripolar</a:t>
            </a:r>
            <a:r>
              <a:rPr lang="sv-SE" dirty="0"/>
              <a:t> finns på hemsidan - </a:t>
            </a:r>
            <a:r>
              <a:rPr lang="sv-SE" dirty="0">
                <a:hlinkClick r:id="rId3"/>
              </a:rPr>
              <a:t>Produktutgång: </a:t>
            </a:r>
            <a:r>
              <a:rPr lang="sv-SE" dirty="0" err="1">
                <a:hlinkClick r:id="rId3"/>
              </a:rPr>
              <a:t>Portex</a:t>
            </a:r>
            <a:r>
              <a:rPr lang="sv-SE" dirty="0">
                <a:hlinkClick r:id="rId3"/>
              </a:rPr>
              <a:t>™ </a:t>
            </a:r>
            <a:r>
              <a:rPr lang="sv-SE" dirty="0" err="1">
                <a:hlinkClick r:id="rId3"/>
              </a:rPr>
              <a:t>UniPerc</a:t>
            </a:r>
            <a:r>
              <a:rPr lang="sv-SE" dirty="0">
                <a:hlinkClick r:id="rId3"/>
              </a:rPr>
              <a:t>™ justerbara </a:t>
            </a:r>
            <a:r>
              <a:rPr lang="sv-SE" dirty="0" err="1">
                <a:hlinkClick r:id="rId3"/>
              </a:rPr>
              <a:t>trakeostomikanyler</a:t>
            </a:r>
            <a:r>
              <a:rPr lang="sv-SE" dirty="0">
                <a:hlinkClick r:id="rId3"/>
              </a:rPr>
              <a:t> | Varuförsörjningen</a:t>
            </a:r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38ED8C1-0A24-579C-81D1-1B597D4C4C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69BCD4-96F0-9B47-87F8-23D356D830A6}" type="slidenum">
              <a:rPr kumimoji="0" lang="sv-SE" sz="1000" b="0" i="0" u="none" strike="noStrike" kern="1200" cap="none" spc="0" normalizeH="0" baseline="0" noProof="0" smtClean="0">
                <a:ln>
                  <a:noFill/>
                </a:ln>
                <a:solidFill>
                  <a:srgbClr val="003E51"/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sv-SE" sz="1000" b="0" i="0" u="none" strike="noStrike" kern="1200" cap="none" spc="0" normalizeH="0" baseline="0" noProof="0" dirty="0">
              <a:ln>
                <a:noFill/>
              </a:ln>
              <a:solidFill>
                <a:srgbClr val="003E51"/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22592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1A742E-A432-01FA-5B21-BE248388AF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2B158EC2-D3D5-3ED2-5F9D-B4C2873C3F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769BCD4-96F0-9B47-87F8-23D356D830A6}" type="slidenum">
              <a:rPr lang="sv-SE" smtClean="0"/>
              <a:pPr/>
              <a:t>16</a:t>
            </a:fld>
            <a:endParaRPr lang="sv-SE" dirty="0"/>
          </a:p>
        </p:txBody>
      </p:sp>
      <p:sp>
        <p:nvSpPr>
          <p:cNvPr id="5" name="Rubrik 4">
            <a:extLst>
              <a:ext uri="{FF2B5EF4-FFF2-40B4-BE49-F238E27FC236}">
                <a16:creationId xmlns:a16="http://schemas.microsoft.com/office/drawing/2014/main" id="{15D28B52-62BC-7495-FD43-FE031B5C5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Viktig information om reklamationer</a:t>
            </a:r>
            <a:br>
              <a:rPr lang="sv-SE" b="1" dirty="0"/>
            </a:br>
            <a:endParaRPr lang="sv-SE" dirty="0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C8C66771-FE6F-188E-9873-B9B5071A1019}"/>
              </a:ext>
            </a:extLst>
          </p:cNvPr>
          <p:cNvSpPr txBox="1"/>
          <p:nvPr/>
        </p:nvSpPr>
        <p:spPr>
          <a:xfrm>
            <a:off x="851780" y="1919335"/>
            <a:ext cx="898028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Vi vill påminna om att </a:t>
            </a:r>
            <a:r>
              <a:rPr lang="sv-SE" b="1" dirty="0"/>
              <a:t>alla reklamationer ska registreras via reklamationsformuläret på vår hemsida.</a:t>
            </a:r>
          </a:p>
          <a:p>
            <a:endParaRPr lang="sv-SE" dirty="0"/>
          </a:p>
          <a:p>
            <a:pPr lvl="0"/>
            <a:r>
              <a:rPr lang="sv-SE" b="1" dirty="0"/>
              <a:t>Skicka inte in några fysiska artiklar till Varuförsörjningen.</a:t>
            </a:r>
            <a:r>
              <a:rPr lang="sv-SE" dirty="0"/>
              <a:t> Vi har inte möjlighet att ta emot eller hantera reklamerade produkter som skickas till oss via post.</a:t>
            </a:r>
          </a:p>
          <a:p>
            <a:pPr lvl="0"/>
            <a:endParaRPr lang="sv-SE" dirty="0"/>
          </a:p>
          <a:p>
            <a:pPr lvl="0"/>
            <a:r>
              <a:rPr lang="sv-SE" b="1" dirty="0"/>
              <a:t>Invänta instruktioner från leverantören.</a:t>
            </a:r>
            <a:r>
              <a:rPr lang="sv-SE" dirty="0"/>
              <a:t> Det är leverantören som avgör om en reklamerad artikel behöver skickas tillbaka och i så fall hur returen ska gå till.</a:t>
            </a:r>
          </a:p>
          <a:p>
            <a:pPr lvl="0"/>
            <a:endParaRPr lang="sv-SE" dirty="0"/>
          </a:p>
          <a:p>
            <a:pPr lvl="0"/>
            <a:r>
              <a:rPr lang="sv-SE" b="1" dirty="0"/>
              <a:t>Registrera alltid reklamationen via hemsidan.</a:t>
            </a:r>
            <a:r>
              <a:rPr lang="sv-SE" dirty="0"/>
              <a:t> Sök upp den aktuella produkten och klicka på knappen </a:t>
            </a:r>
            <a:r>
              <a:rPr lang="sv-SE" i="1" dirty="0"/>
              <a:t>Reklamera</a:t>
            </a:r>
            <a:r>
              <a:rPr lang="sv-SE" dirty="0"/>
              <a:t> på produktsidan. Då fylls produktuppgifterna i automatiskt.</a:t>
            </a:r>
          </a:p>
          <a:p>
            <a:pPr lvl="0"/>
            <a:endParaRPr lang="sv-SE" dirty="0"/>
          </a:p>
          <a:p>
            <a:r>
              <a:rPr lang="sv-SE" b="1" dirty="0"/>
              <a:t>Tack för att ni följer rutinen – det underlättar hanteringen och bidrar till en smidigare reklamationsprocess!</a:t>
            </a:r>
            <a:endParaRPr lang="sv-SE" dirty="0"/>
          </a:p>
          <a:p>
            <a:endParaRPr lang="sv-SE" dirty="0"/>
          </a:p>
        </p:txBody>
      </p:sp>
      <p:pic>
        <p:nvPicPr>
          <p:cNvPr id="6" name="Bild 5" descr="Utropstecken med hel fyllning">
            <a:extLst>
              <a:ext uri="{FF2B5EF4-FFF2-40B4-BE49-F238E27FC236}">
                <a16:creationId xmlns:a16="http://schemas.microsoft.com/office/drawing/2014/main" id="{D9749468-8429-77DC-CC76-E1FF43CBB84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320444" y="433179"/>
            <a:ext cx="2408519" cy="2408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9885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4C2FB76-7D16-8BFA-A8E4-E042DE295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7839"/>
            <a:ext cx="10515600" cy="847152"/>
          </a:xfrm>
        </p:spPr>
        <p:txBody>
          <a:bodyPr/>
          <a:lstStyle/>
          <a:p>
            <a:r>
              <a:rPr lang="sv-SE" dirty="0"/>
              <a:t>Nyhet – Jobba hos oss</a:t>
            </a:r>
          </a:p>
        </p:txBody>
      </p:sp>
      <p:pic>
        <p:nvPicPr>
          <p:cNvPr id="6" name="Platshållare för innehåll 5">
            <a:extLst>
              <a:ext uri="{FF2B5EF4-FFF2-40B4-BE49-F238E27FC236}">
                <a16:creationId xmlns:a16="http://schemas.microsoft.com/office/drawing/2014/main" id="{50385BC9-17C6-5630-5F23-EB98D683AB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015045"/>
            <a:ext cx="9591940" cy="3888426"/>
          </a:xfrm>
          <a:prstGeom prst="rect">
            <a:avLst/>
          </a:prstGeom>
        </p:spPr>
      </p:pic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7BFB041-B5B4-5FE3-CE4D-C527298047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769BCD4-96F0-9B47-87F8-23D356D830A6}" type="slidenum">
              <a:rPr lang="sv-SE" smtClean="0"/>
              <a:pPr/>
              <a:t>17</a:t>
            </a:fld>
            <a:endParaRPr lang="sv-SE" dirty="0"/>
          </a:p>
        </p:txBody>
      </p:sp>
      <p:sp>
        <p:nvSpPr>
          <p:cNvPr id="7" name="Ellips 6">
            <a:extLst>
              <a:ext uri="{FF2B5EF4-FFF2-40B4-BE49-F238E27FC236}">
                <a16:creationId xmlns:a16="http://schemas.microsoft.com/office/drawing/2014/main" id="{20B2AE5C-E637-ACBA-1093-3FB2CC337098}"/>
              </a:ext>
            </a:extLst>
          </p:cNvPr>
          <p:cNvSpPr/>
          <p:nvPr/>
        </p:nvSpPr>
        <p:spPr>
          <a:xfrm>
            <a:off x="1668545" y="3959258"/>
            <a:ext cx="1055802" cy="27337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481491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tshållare för innehåll 5">
            <a:extLst>
              <a:ext uri="{FF2B5EF4-FFF2-40B4-BE49-F238E27FC236}">
                <a16:creationId xmlns:a16="http://schemas.microsoft.com/office/drawing/2014/main" id="{193E0DD8-55E6-17F8-B0B2-2EEC0D2770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0043" y="961405"/>
            <a:ext cx="4916728" cy="4935189"/>
          </a:xfrm>
          <a:prstGeom prst="rect">
            <a:avLst/>
          </a:prstGeom>
        </p:spPr>
      </p:pic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2EEBF08-79D8-AD8E-8D51-BC8DF5FE5F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769BCD4-96F0-9B47-87F8-23D356D830A6}" type="slidenum">
              <a:rPr lang="sv-SE" smtClean="0"/>
              <a:pPr/>
              <a:t>18</a:t>
            </a:fld>
            <a:endParaRPr lang="sv-SE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743F659F-96CC-755B-2A1B-63A6DF1A9A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5604" y="961405"/>
            <a:ext cx="6319779" cy="4313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1446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9408EF-B494-2DA7-676A-9E234575C6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68701DA-CEE4-A428-DF55-BA49EC85D5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5559" y="1656924"/>
            <a:ext cx="7084485" cy="1636676"/>
          </a:xfrm>
        </p:spPr>
        <p:txBody>
          <a:bodyPr anchor="b">
            <a:normAutofit/>
          </a:bodyPr>
          <a:lstStyle/>
          <a:p>
            <a:r>
              <a:rPr lang="sv-SE" dirty="0"/>
              <a:t>Nästa möte 25/11 kl.14</a:t>
            </a:r>
          </a:p>
        </p:txBody>
      </p:sp>
    </p:spTree>
    <p:extLst>
      <p:ext uri="{BB962C8B-B14F-4D97-AF65-F5344CB8AC3E}">
        <p14:creationId xmlns:p14="http://schemas.microsoft.com/office/powerpoint/2010/main" val="37970268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0B22451-3E28-25E5-4597-78F6A9064D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7862" y="544117"/>
            <a:ext cx="5621730" cy="1636676"/>
          </a:xfrm>
        </p:spPr>
        <p:txBody>
          <a:bodyPr anchor="b">
            <a:normAutofit/>
          </a:bodyPr>
          <a:lstStyle/>
          <a:p>
            <a:r>
              <a:rPr lang="sv-SE" dirty="0"/>
              <a:t>Frågor?</a:t>
            </a:r>
          </a:p>
        </p:txBody>
      </p:sp>
      <p:pic>
        <p:nvPicPr>
          <p:cNvPr id="5" name="Bild 4" descr="Frågor med hel fyllning">
            <a:extLst>
              <a:ext uri="{FF2B5EF4-FFF2-40B4-BE49-F238E27FC236}">
                <a16:creationId xmlns:a16="http://schemas.microsoft.com/office/drawing/2014/main" id="{3DC2E03E-E50A-C48D-88E5-90357DDF6728}"/>
              </a:ext>
            </a:extLst>
          </p:cNvPr>
          <p:cNvPicPr>
            <a:picLocks noChangeAspect="1"/>
          </p:cNvPicPr>
          <p:nvPr/>
        </p:nvPicPr>
        <p:blipFill>
          <a:blip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301018" y="2574312"/>
            <a:ext cx="2622925" cy="262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9164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3F23D47-A659-CAE4-32B3-833FC1DF0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7061535"/>
      </p:ext>
    </p:extLst>
  </p:cSld>
  <p:clrMapOvr>
    <a:masterClrMapping/>
  </p:clrMapOvr>
</p:sld>
</file>

<file path=ppt/theme/theme1.xml><?xml version="1.0" encoding="utf-8"?>
<a:theme xmlns:a="http://schemas.openxmlformats.org/drawingml/2006/main" name="Varuförsörjningen blå">
  <a:themeElements>
    <a:clrScheme name="Varuförsörjningen">
      <a:dk1>
        <a:srgbClr val="003E51"/>
      </a:dk1>
      <a:lt1>
        <a:srgbClr val="FFFFFF"/>
      </a:lt1>
      <a:dk2>
        <a:srgbClr val="003E51"/>
      </a:dk2>
      <a:lt2>
        <a:srgbClr val="A3DAE8"/>
      </a:lt2>
      <a:accent1>
        <a:srgbClr val="156082"/>
      </a:accent1>
      <a:accent2>
        <a:srgbClr val="A3DBE8"/>
      </a:accent2>
      <a:accent3>
        <a:srgbClr val="C3D4BA"/>
      </a:accent3>
      <a:accent4>
        <a:srgbClr val="0F9ED5"/>
      </a:accent4>
      <a:accent5>
        <a:srgbClr val="5E366D"/>
      </a:accent5>
      <a:accent6>
        <a:srgbClr val="E8927C"/>
      </a:accent6>
      <a:hlink>
        <a:srgbClr val="005F86"/>
      </a:hlink>
      <a:folHlink>
        <a:srgbClr val="003D50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VF_presentation_mall_exempelsidor" id="{32E13D59-7FFC-3243-9DBB-85AB7DBDB186}" vid="{C1CB15AB-07D5-7346-A928-2D2D477BE2CF}"/>
    </a:ext>
  </a:extLst>
</a:theme>
</file>

<file path=ppt/theme/theme2.xml><?xml version="1.0" encoding="utf-8"?>
<a:theme xmlns:a="http://schemas.openxmlformats.org/drawingml/2006/main" name="Varuförsörjningen grön">
  <a:themeElements>
    <a:clrScheme name="Varuförsörjningen">
      <a:dk1>
        <a:srgbClr val="003E51"/>
      </a:dk1>
      <a:lt1>
        <a:srgbClr val="FFFFFF"/>
      </a:lt1>
      <a:dk2>
        <a:srgbClr val="003E51"/>
      </a:dk2>
      <a:lt2>
        <a:srgbClr val="A3DAE8"/>
      </a:lt2>
      <a:accent1>
        <a:srgbClr val="156082"/>
      </a:accent1>
      <a:accent2>
        <a:srgbClr val="A3DBE8"/>
      </a:accent2>
      <a:accent3>
        <a:srgbClr val="C3D4BA"/>
      </a:accent3>
      <a:accent4>
        <a:srgbClr val="0F9ED5"/>
      </a:accent4>
      <a:accent5>
        <a:srgbClr val="5E366D"/>
      </a:accent5>
      <a:accent6>
        <a:srgbClr val="E8927C"/>
      </a:accent6>
      <a:hlink>
        <a:srgbClr val="005F86"/>
      </a:hlink>
      <a:folHlink>
        <a:srgbClr val="003D50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VF_presentation_mall_exempelsidor" id="{32E13D59-7FFC-3243-9DBB-85AB7DBDB186}" vid="{34797ABA-341B-D34E-AC75-E7C947D3F485}"/>
    </a:ext>
  </a:extLst>
</a:theme>
</file>

<file path=ppt/theme/theme3.xml><?xml version="1.0" encoding="utf-8"?>
<a:theme xmlns:a="http://schemas.openxmlformats.org/drawingml/2006/main" name="Varuförsörjningen aprikos">
  <a:themeElements>
    <a:clrScheme name="Varuförsörjningen">
      <a:dk1>
        <a:srgbClr val="003E51"/>
      </a:dk1>
      <a:lt1>
        <a:srgbClr val="FFFFFF"/>
      </a:lt1>
      <a:dk2>
        <a:srgbClr val="003E51"/>
      </a:dk2>
      <a:lt2>
        <a:srgbClr val="A3DAE8"/>
      </a:lt2>
      <a:accent1>
        <a:srgbClr val="156082"/>
      </a:accent1>
      <a:accent2>
        <a:srgbClr val="A3DBE8"/>
      </a:accent2>
      <a:accent3>
        <a:srgbClr val="C3D4BA"/>
      </a:accent3>
      <a:accent4>
        <a:srgbClr val="0F9ED5"/>
      </a:accent4>
      <a:accent5>
        <a:srgbClr val="5E366D"/>
      </a:accent5>
      <a:accent6>
        <a:srgbClr val="E8927C"/>
      </a:accent6>
      <a:hlink>
        <a:srgbClr val="005F86"/>
      </a:hlink>
      <a:folHlink>
        <a:srgbClr val="003D50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VF_presentation_mall_exempelsidor" id="{32E13D59-7FFC-3243-9DBB-85AB7DBDB186}" vid="{9232A207-1506-4C45-A747-794D69B54D4E}"/>
    </a:ext>
  </a:extLst>
</a:theme>
</file>

<file path=ppt/theme/theme4.xml><?xml version="1.0" encoding="utf-8"?>
<a:theme xmlns:a="http://schemas.openxmlformats.org/drawingml/2006/main" name="Varuförsörjningen purpur">
  <a:themeElements>
    <a:clrScheme name="Varuförsörjningen">
      <a:dk1>
        <a:srgbClr val="003E51"/>
      </a:dk1>
      <a:lt1>
        <a:srgbClr val="FFFFFF"/>
      </a:lt1>
      <a:dk2>
        <a:srgbClr val="003E51"/>
      </a:dk2>
      <a:lt2>
        <a:srgbClr val="A3DAE8"/>
      </a:lt2>
      <a:accent1>
        <a:srgbClr val="156082"/>
      </a:accent1>
      <a:accent2>
        <a:srgbClr val="A3DBE8"/>
      </a:accent2>
      <a:accent3>
        <a:srgbClr val="C3D4BA"/>
      </a:accent3>
      <a:accent4>
        <a:srgbClr val="0F9ED5"/>
      </a:accent4>
      <a:accent5>
        <a:srgbClr val="5E366D"/>
      </a:accent5>
      <a:accent6>
        <a:srgbClr val="E8927C"/>
      </a:accent6>
      <a:hlink>
        <a:srgbClr val="005F86"/>
      </a:hlink>
      <a:folHlink>
        <a:srgbClr val="003D50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VF_presentation_mall_exempelsidor" id="{32E13D59-7FFC-3243-9DBB-85AB7DBDB186}" vid="{3C9D75F3-811F-2B49-ABFA-E48F5B4F5356}"/>
    </a:ext>
  </a:extLst>
</a:theme>
</file>

<file path=ppt/theme/theme5.xml><?xml version="1.0" encoding="utf-8"?>
<a:theme xmlns:a="http://schemas.openxmlformats.org/drawingml/2006/main" name="1_Varuförsörjningen blå">
  <a:themeElements>
    <a:clrScheme name="Varuförsörjningen">
      <a:dk1>
        <a:srgbClr val="003E51"/>
      </a:dk1>
      <a:lt1>
        <a:srgbClr val="FFFFFF"/>
      </a:lt1>
      <a:dk2>
        <a:srgbClr val="003E51"/>
      </a:dk2>
      <a:lt2>
        <a:srgbClr val="A3DAE8"/>
      </a:lt2>
      <a:accent1>
        <a:srgbClr val="156082"/>
      </a:accent1>
      <a:accent2>
        <a:srgbClr val="A3DBE8"/>
      </a:accent2>
      <a:accent3>
        <a:srgbClr val="C3D4BA"/>
      </a:accent3>
      <a:accent4>
        <a:srgbClr val="0F9ED5"/>
      </a:accent4>
      <a:accent5>
        <a:srgbClr val="5E366D"/>
      </a:accent5>
      <a:accent6>
        <a:srgbClr val="E8927C"/>
      </a:accent6>
      <a:hlink>
        <a:srgbClr val="005F86"/>
      </a:hlink>
      <a:folHlink>
        <a:srgbClr val="003D50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EB13B7BA-ED88-4D2D-8D49-15103DCCD018}" vid="{F478122A-91E9-4194-8EC1-A6F709735313}"/>
    </a:ext>
  </a:extLst>
</a:theme>
</file>

<file path=ppt/theme/theme6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2B268A37EAAB64296BB11533CC973A4" ma:contentTypeVersion="27" ma:contentTypeDescription="Skapa ett nytt dokument." ma:contentTypeScope="" ma:versionID="81911bb45f56f3bf2a383668f3569a79">
  <xsd:schema xmlns:xsd="http://www.w3.org/2001/XMLSchema" xmlns:xs="http://www.w3.org/2001/XMLSchema" xmlns:p="http://schemas.microsoft.com/office/2006/metadata/properties" xmlns:ns2="fc782515-f6b9-41f2-bf8b-d7300b3503df" xmlns:ns3="941adc20-2258-45de-8bd3-8388c8de7047" xmlns:ns4="28c0f289-e8e7-494a-b19b-89669d2ae230" targetNamespace="http://schemas.microsoft.com/office/2006/metadata/properties" ma:root="true" ma:fieldsID="fe5ca12cd6b9f08bcc163e1e0cf827c0" ns2:_="" ns3:_="" ns4:_="">
    <xsd:import namespace="fc782515-f6b9-41f2-bf8b-d7300b3503df"/>
    <xsd:import namespace="941adc20-2258-45de-8bd3-8388c8de7047"/>
    <xsd:import namespace="28c0f289-e8e7-494a-b19b-89669d2ae23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782515-f6b9-41f2-bf8b-d7300b3503d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4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dmarkeringar" ma:readOnly="false" ma:fieldId="{5cf76f15-5ced-4ddc-b409-7134ff3c332f}" ma:taxonomyMulti="true" ma:sspId="dc5775e4-b345-4190-a263-decfa033c0e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1adc20-2258-45de-8bd3-8388c8de704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a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at med information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c0f289-e8e7-494a-b19b-89669d2ae230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9d50726d-6a46-4097-aefe-1ab4e90cec99}" ma:internalName="TaxCatchAll" ma:showField="CatchAllData" ma:web="941adc20-2258-45de-8bd3-8388c8de704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c782515-f6b9-41f2-bf8b-d7300b3503df">
      <Terms xmlns="http://schemas.microsoft.com/office/infopath/2007/PartnerControls"/>
    </lcf76f155ced4ddcb4097134ff3c332f>
    <TaxCatchAll xmlns="28c0f289-e8e7-494a-b19b-89669d2ae230" xsi:nil="true"/>
  </documentManagement>
</p:properties>
</file>

<file path=customXml/itemProps1.xml><?xml version="1.0" encoding="utf-8"?>
<ds:datastoreItem xmlns:ds="http://schemas.openxmlformats.org/officeDocument/2006/customXml" ds:itemID="{F741259C-7BA3-4215-BBE4-8BAF5F0EB10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c782515-f6b9-41f2-bf8b-d7300b3503df"/>
    <ds:schemaRef ds:uri="941adc20-2258-45de-8bd3-8388c8de7047"/>
    <ds:schemaRef ds:uri="28c0f289-e8e7-494a-b19b-89669d2ae23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177DE06-0B9B-4ABB-A361-CD3A783233C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530E76B-1EFD-4BFF-B7AE-8FC333CD919A}">
  <ds:schemaRefs>
    <ds:schemaRef ds:uri="http://schemas.microsoft.com/office/2006/metadata/properties"/>
    <ds:schemaRef ds:uri="http://schemas.microsoft.com/office/infopath/2007/PartnerControls"/>
    <ds:schemaRef ds:uri="fc782515-f6b9-41f2-bf8b-d7300b3503df"/>
    <ds:schemaRef ds:uri="28c0f289-e8e7-494a-b19b-89669d2ae23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VF_presentation_mall</Template>
  <TotalTime>5942</TotalTime>
  <Words>862</Words>
  <Application>Microsoft Office PowerPoint</Application>
  <PresentationFormat>Bredbild</PresentationFormat>
  <Paragraphs>125</Paragraphs>
  <Slides>21</Slides>
  <Notes>6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5</vt:i4>
      </vt:variant>
      <vt:variant>
        <vt:lpstr>Bildrubriker</vt:lpstr>
      </vt:variant>
      <vt:variant>
        <vt:i4>21</vt:i4>
      </vt:variant>
    </vt:vector>
  </HeadingPairs>
  <TitlesOfParts>
    <vt:vector size="30" baseType="lpstr">
      <vt:lpstr>Aptos</vt:lpstr>
      <vt:lpstr>Arial</vt:lpstr>
      <vt:lpstr>Franklin Gothic Book</vt:lpstr>
      <vt:lpstr>Georgia</vt:lpstr>
      <vt:lpstr>Varuförsörjningen blå</vt:lpstr>
      <vt:lpstr>Varuförsörjningen grön</vt:lpstr>
      <vt:lpstr>Varuförsörjningen aprikos</vt:lpstr>
      <vt:lpstr>Varuförsörjningen purpur</vt:lpstr>
      <vt:lpstr>1_Varuförsörjningen blå</vt:lpstr>
      <vt:lpstr>Vi finns i bakgrunden – så vården kan stå i centrum.</vt:lpstr>
      <vt:lpstr>Agenda informationsmöte 28/10 2026 </vt:lpstr>
      <vt:lpstr>Avtalsstart Injektions-, infusions- och transfusionsmaterial</vt:lpstr>
      <vt:lpstr>Avtalsstart Injektions-, infusions- och transfusionsmaterial</vt:lpstr>
      <vt:lpstr>Avtalsstart Injektions-, infusions- och transfusionsmaterial</vt:lpstr>
      <vt:lpstr>Avtalsstart Maskinbunden förbrukning, infusion, transfusion och aniva</vt:lpstr>
      <vt:lpstr>Avtalsstart Maskinbunden förbrukning, infusion, transfusion och aniva</vt:lpstr>
      <vt:lpstr>Avtalsstart Maskinbunden förbrukning, infusion, transfusion och aniva</vt:lpstr>
      <vt:lpstr>Avtalsstart Transport- och avfallsemballage VF2025-00023</vt:lpstr>
      <vt:lpstr>Nyheter</vt:lpstr>
      <vt:lpstr>Nyheter &amp; miljövänligare alternativ</vt:lpstr>
      <vt:lpstr>Information angående etanolbaserat handdesinfektionsmedel dispensopac 1L</vt:lpstr>
      <vt:lpstr>Avtalsstart – Tandvårdsmaterial, förbrukning </vt:lpstr>
      <vt:lpstr>Nu går det att beställa almanackor </vt:lpstr>
      <vt:lpstr>Portex Uniperc justerbar trakealkanyl och kit utgår</vt:lpstr>
      <vt:lpstr>Viktig information om reklamationer </vt:lpstr>
      <vt:lpstr>Nyhet – Jobba hos oss</vt:lpstr>
      <vt:lpstr>PowerPoint-presentation</vt:lpstr>
      <vt:lpstr>Nästa möte 25/11 kl.14</vt:lpstr>
      <vt:lpstr>Frågor?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Angelica Olofsson Fernandez</dc:creator>
  <cp:lastModifiedBy>Angelica Olofsson Fernandez</cp:lastModifiedBy>
  <cp:revision>1</cp:revision>
  <dcterms:created xsi:type="dcterms:W3CDTF">2025-10-20T06:32:44Z</dcterms:created>
  <dcterms:modified xsi:type="dcterms:W3CDTF">2026-10-28T11:01:03Z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0x010100C2B268A37EAAB64296BB11533CC973A4</vt:lpwstr>
  </property>
  <property fmtid="{D5CDD505-2E9C-101B-9397-08002B2CF9AE}" pid="3" name="MediaServiceImageTags">
    <vt:lpwstr/>
  </property>
</Properties>
</file>